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7310" y="832561"/>
            <a:ext cx="6977379" cy="206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668" y="2400426"/>
            <a:ext cx="10534015" cy="287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TQcjP-X7Oo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N2NXau-Hjo" TargetMode="External"/><Relationship Id="rId3" Type="http://schemas.openxmlformats.org/officeDocument/2006/relationships/hyperlink" Target="https://www.youtube.com/watch?v=RCxGczScfnI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uZiGB8DeJg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2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hyperlink" Target="https://www.youtube.com/watch?v=2MxKrGXAyH8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879" y="6460235"/>
              <a:ext cx="2509266" cy="30554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931032" y="6486245"/>
            <a:ext cx="23520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539E39"/>
                </a:solidFill>
                <a:latin typeface="Calibri"/>
                <a:cs typeface="Calibri"/>
              </a:rPr>
              <a:t>Afbeelding:</a:t>
            </a:r>
            <a:r>
              <a:rPr dirty="0" sz="1050" spc="-40">
                <a:solidFill>
                  <a:srgbClr val="539E3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39E39"/>
                </a:solidFill>
                <a:latin typeface="Calibri"/>
                <a:cs typeface="Calibri"/>
              </a:rPr>
              <a:t>Adobe</a:t>
            </a:r>
            <a:r>
              <a:rPr dirty="0" sz="1050" spc="-30">
                <a:solidFill>
                  <a:srgbClr val="539E3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39E39"/>
                </a:solidFill>
                <a:latin typeface="Calibri"/>
                <a:cs typeface="Calibri"/>
              </a:rPr>
              <a:t>Stock;</a:t>
            </a:r>
            <a:r>
              <a:rPr dirty="0" sz="1050" spc="-20">
                <a:solidFill>
                  <a:srgbClr val="539E3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39E39"/>
                </a:solidFill>
                <a:latin typeface="Calibri"/>
                <a:cs typeface="Calibri"/>
              </a:rPr>
              <a:t>Yellow</a:t>
            </a:r>
            <a:r>
              <a:rPr dirty="0" sz="1050" spc="-40">
                <a:solidFill>
                  <a:srgbClr val="539E3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39E39"/>
                </a:solidFill>
                <a:latin typeface="Calibri"/>
                <a:cs typeface="Calibri"/>
              </a:rPr>
              <a:t>brick</a:t>
            </a:r>
            <a:r>
              <a:rPr dirty="0" sz="1050" spc="-40">
                <a:solidFill>
                  <a:srgbClr val="539E39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539E39"/>
                </a:solidFill>
                <a:latin typeface="Calibri"/>
                <a:cs typeface="Calibri"/>
              </a:rPr>
              <a:t>road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676643" y="4351020"/>
            <a:ext cx="4942840" cy="2152015"/>
            <a:chOff x="6676643" y="4351020"/>
            <a:chExt cx="4942840" cy="21520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643" y="5716524"/>
              <a:ext cx="2561844" cy="786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4519" y="4351020"/>
              <a:ext cx="2124455" cy="21518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4901" y="1018794"/>
            <a:ext cx="8408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85" b="0">
                <a:latin typeface="Calibri Light"/>
                <a:cs typeface="Calibri Light"/>
              </a:rPr>
              <a:t>“OP</a:t>
            </a:r>
            <a:r>
              <a:rPr dirty="0" sz="3600" spc="275" b="0">
                <a:latin typeface="Calibri Light"/>
                <a:cs typeface="Calibri Light"/>
              </a:rPr>
              <a:t> </a:t>
            </a:r>
            <a:r>
              <a:rPr dirty="0" sz="3600" spc="85" b="0">
                <a:latin typeface="Calibri Light"/>
                <a:cs typeface="Calibri Light"/>
              </a:rPr>
              <a:t>WEG</a:t>
            </a:r>
            <a:r>
              <a:rPr dirty="0" sz="3600" spc="285" b="0">
                <a:latin typeface="Calibri Light"/>
                <a:cs typeface="Calibri Light"/>
              </a:rPr>
              <a:t> </a:t>
            </a:r>
            <a:r>
              <a:rPr dirty="0" sz="3600" spc="110" b="0">
                <a:latin typeface="Calibri Light"/>
                <a:cs typeface="Calibri Light"/>
              </a:rPr>
              <a:t>NAAR</a:t>
            </a:r>
            <a:r>
              <a:rPr dirty="0" sz="3600" spc="285" b="0">
                <a:latin typeface="Calibri Light"/>
                <a:cs typeface="Calibri Light"/>
              </a:rPr>
              <a:t> </a:t>
            </a:r>
            <a:r>
              <a:rPr dirty="0" sz="3600" spc="100" b="0">
                <a:latin typeface="Calibri Light"/>
                <a:cs typeface="Calibri Light"/>
              </a:rPr>
              <a:t>EEN</a:t>
            </a:r>
            <a:r>
              <a:rPr dirty="0" sz="3600" spc="285" b="0">
                <a:latin typeface="Calibri Light"/>
                <a:cs typeface="Calibri Light"/>
              </a:rPr>
              <a:t> </a:t>
            </a:r>
            <a:r>
              <a:rPr dirty="0" sz="3600" spc="125" b="0">
                <a:latin typeface="Calibri Light"/>
                <a:cs typeface="Calibri Light"/>
              </a:rPr>
              <a:t>DUURZAME</a:t>
            </a:r>
            <a:r>
              <a:rPr dirty="0" sz="3600" spc="260" b="0">
                <a:latin typeface="Calibri Light"/>
                <a:cs typeface="Calibri Light"/>
              </a:rPr>
              <a:t> </a:t>
            </a:r>
            <a:r>
              <a:rPr dirty="0" sz="3600" spc="80" b="0">
                <a:latin typeface="Calibri Light"/>
                <a:cs typeface="Calibri Light"/>
              </a:rPr>
              <a:t>SCHOOL”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83685" y="1847215"/>
            <a:ext cx="5024755" cy="130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Vakoverstijgend,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transdisciplinair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project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Pilot </a:t>
            </a:r>
            <a:r>
              <a:rPr dirty="0" sz="2400" spc="-10">
                <a:latin typeface="Calibri"/>
                <a:cs typeface="Calibri"/>
              </a:rPr>
              <a:t>21-5-</a:t>
            </a:r>
            <a:r>
              <a:rPr dirty="0" sz="2400" spc="-20"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7274"/>
            <a:ext cx="8662670" cy="284861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Duurzame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Ontwikkeling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Doel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12: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Verantwoorde</a:t>
            </a:r>
            <a:r>
              <a:rPr dirty="0" sz="24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productie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consumptie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455F51"/>
              </a:buClr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buFont typeface="Arial"/>
              <a:buChar char="•"/>
              <a:tabLst>
                <a:tab pos="6991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Grondstoffen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besparen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door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te</a:t>
            </a:r>
            <a:r>
              <a:rPr dirty="0" sz="24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recyclen</a:t>
            </a:r>
            <a:r>
              <a:rPr dirty="0" sz="24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afval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te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verminderen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455F51"/>
              </a:buClr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Op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school??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9"/>
              </a:spcBef>
              <a:buClr>
                <a:srgbClr val="455F51"/>
              </a:buClr>
              <a:buFont typeface="Arial"/>
              <a:buChar char="•"/>
              <a:tabLst>
                <a:tab pos="699135" algn="l"/>
              </a:tabLst>
            </a:pPr>
            <a:r>
              <a:rPr dirty="0" u="sng" sz="2400" spc="-2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https://www.youtube.com/watch?v=8TQcjP-</a:t>
            </a:r>
            <a:r>
              <a:rPr dirty="0" u="sng" sz="2400" spc="-2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X7Oo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266700"/>
            <a:ext cx="11306556" cy="6388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401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Dus: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probleem?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6221095" cy="2497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Dus: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probleem?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Afval</a:t>
            </a:r>
            <a:r>
              <a:rPr dirty="0" sz="2800" spc="-10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op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school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wordt</a:t>
            </a:r>
            <a:r>
              <a:rPr dirty="0" sz="2800" spc="-10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slecht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gescheiden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Daardoor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kan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niet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gerecycled</a:t>
            </a:r>
            <a:r>
              <a:rPr dirty="0" sz="2800" spc="-9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worden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Dus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verliezen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we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grondstoffen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643871" y="1559052"/>
            <a:ext cx="2330450" cy="5102860"/>
            <a:chOff x="9643871" y="1559052"/>
            <a:chExt cx="2330450" cy="5102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33531" y="5404104"/>
              <a:ext cx="1240535" cy="1257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3871" y="1559052"/>
              <a:ext cx="2235707" cy="397611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1" y="1559052"/>
            <a:ext cx="2235708" cy="397611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7083" y="1559052"/>
            <a:ext cx="2235708" cy="39761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3188" y="1559052"/>
            <a:ext cx="2235708" cy="397611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7768" y="1559052"/>
            <a:ext cx="2235707" cy="39761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4131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0">
                <a:latin typeface="Calibri Light"/>
                <a:cs typeface="Calibri Light"/>
              </a:rPr>
              <a:t>Groepsindeling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97889" y="1537842"/>
          <a:ext cx="6874509" cy="4606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1540"/>
                <a:gridCol w="3036569"/>
                <a:gridCol w="1676400"/>
              </a:tblGrid>
              <a:tr h="408305">
                <a:tc>
                  <a:txBody>
                    <a:bodyPr/>
                    <a:lstStyle/>
                    <a:p>
                      <a:pPr marL="31750">
                        <a:lnSpc>
                          <a:spcPts val="2475"/>
                        </a:lnSpc>
                      </a:pPr>
                      <a:r>
                        <a:rPr dirty="0" sz="260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Groep</a:t>
                      </a:r>
                      <a:r>
                        <a:rPr dirty="0" sz="2600" spc="-3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ts val="2475"/>
                        </a:lnSpc>
                      </a:pPr>
                      <a:r>
                        <a:rPr dirty="0" sz="260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Groep</a:t>
                      </a:r>
                      <a:r>
                        <a:rPr dirty="0" sz="2600" spc="-3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2475"/>
                        </a:lnSpc>
                      </a:pPr>
                      <a:r>
                        <a:rPr dirty="0" sz="260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Groep</a:t>
                      </a:r>
                      <a:r>
                        <a:rPr dirty="0" sz="2600" spc="-3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Dimitri</a:t>
                      </a:r>
                      <a:r>
                        <a:rPr dirty="0" sz="17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van</a:t>
                      </a:r>
                      <a:r>
                        <a:rPr dirty="0" sz="17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Dalen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Luc</a:t>
                      </a:r>
                      <a:r>
                        <a:rPr dirty="0" sz="17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Blijleven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Joep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 Scholten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</a:tr>
              <a:tr h="3778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700" spc="-20">
                          <a:latin typeface="Calibri"/>
                          <a:cs typeface="Calibri"/>
                        </a:rPr>
                        <a:t>Youri</a:t>
                      </a:r>
                      <a:r>
                        <a:rPr dirty="0" sz="17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Grondman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700" spc="-10">
                          <a:latin typeface="Calibri"/>
                          <a:cs typeface="Calibri"/>
                        </a:rPr>
                        <a:t>Twan</a:t>
                      </a:r>
                      <a:r>
                        <a:rPr dirty="0" sz="17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Kuipers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Otis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Bosweger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6670"/>
                </a:tc>
              </a:tr>
              <a:tr h="3784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Ellemijn</a:t>
                      </a:r>
                      <a:r>
                        <a:rPr dirty="0" sz="17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Morsink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Emma</a:t>
                      </a:r>
                      <a:r>
                        <a:rPr dirty="0" sz="17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Wind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Lieke</a:t>
                      </a:r>
                      <a:r>
                        <a:rPr dirty="0" sz="17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Hentsche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305"/>
                </a:tc>
              </a:tr>
              <a:tr h="5746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Suzan</a:t>
                      </a:r>
                      <a:r>
                        <a:rPr dirty="0" sz="17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Jansen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700" spc="-10">
                          <a:latin typeface="Calibri"/>
                          <a:cs typeface="Calibri"/>
                        </a:rPr>
                        <a:t>Anne-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Fleur</a:t>
                      </a:r>
                      <a:r>
                        <a:rPr dirty="0" sz="1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Kwakkenbos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Puk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Groot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</a:tr>
              <a:tr h="14395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dirty="0" sz="260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Groep</a:t>
                      </a:r>
                      <a:r>
                        <a:rPr dirty="0" sz="2600" spc="-3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marL="31750" marR="749300">
                        <a:lnSpc>
                          <a:spcPct val="145900"/>
                        </a:lnSpc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Duco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Koning Wouter</a:t>
                      </a:r>
                      <a:r>
                        <a:rPr dirty="0" sz="17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Booij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194945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dirty="0" sz="260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Groep</a:t>
                      </a:r>
                      <a:r>
                        <a:rPr dirty="0" sz="2600" spc="-3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600" spc="-50" b="1">
                          <a:solidFill>
                            <a:srgbClr val="455F5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600">
                        <a:latin typeface="Calibri"/>
                        <a:cs typeface="Calibri"/>
                      </a:endParaRPr>
                    </a:p>
                    <a:p>
                      <a:pPr marL="613410" marR="666115">
                        <a:lnSpc>
                          <a:spcPct val="145900"/>
                        </a:lnSpc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Kirsten</a:t>
                      </a:r>
                      <a:r>
                        <a:rPr dirty="0" sz="17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Wakkerman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Susan</a:t>
                      </a:r>
                      <a:r>
                        <a:rPr dirty="0" sz="17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Oude</a:t>
                      </a:r>
                      <a:r>
                        <a:rPr dirty="0" sz="17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Vrielink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1949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0534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Laura</a:t>
                      </a:r>
                      <a:r>
                        <a:rPr dirty="0" sz="17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Leferink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1750" marR="650875">
                        <a:lnSpc>
                          <a:spcPct val="145900"/>
                        </a:lnSpc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Lotte</a:t>
                      </a:r>
                      <a:r>
                        <a:rPr dirty="0" sz="17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Hudepohl </a:t>
                      </a:r>
                      <a:r>
                        <a:rPr dirty="0" sz="1700">
                          <a:latin typeface="Calibri"/>
                          <a:cs typeface="Calibri"/>
                        </a:rPr>
                        <a:t>Nikki</a:t>
                      </a:r>
                      <a:r>
                        <a:rPr dirty="0" sz="17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20">
                          <a:latin typeface="Calibri"/>
                          <a:cs typeface="Calibri"/>
                        </a:rPr>
                        <a:t>Venhoeven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Merle</a:t>
                      </a:r>
                      <a:r>
                        <a:rPr dirty="0" sz="17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Brinkman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613410" marR="1266825">
                        <a:lnSpc>
                          <a:spcPct val="145900"/>
                        </a:lnSpc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Marij</a:t>
                      </a:r>
                      <a:r>
                        <a:rPr dirty="0" sz="17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10">
                          <a:latin typeface="Calibri"/>
                          <a:cs typeface="Calibri"/>
                        </a:rPr>
                        <a:t>Kikkert </a:t>
                      </a:r>
                      <a:r>
                        <a:rPr dirty="0" sz="1700" spc="-25">
                          <a:latin typeface="Calibri"/>
                          <a:cs typeface="Calibri"/>
                        </a:rPr>
                        <a:t>Tess</a:t>
                      </a:r>
                      <a:r>
                        <a:rPr dirty="0" sz="17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30">
                          <a:latin typeface="Calibri"/>
                          <a:cs typeface="Calibri"/>
                        </a:rPr>
                        <a:t>Tempert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7274"/>
            <a:ext cx="3328670" cy="88519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(5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tijd)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9269730" cy="3518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Er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zijn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meerdere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manieren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om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afvalprobleem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op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lossen: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Reduce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Reuse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Recycle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Scheiden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9023" y="2157983"/>
            <a:ext cx="3820668" cy="37810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846323" y="6019901"/>
            <a:ext cx="1953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Reduce,</a:t>
            </a:r>
            <a:r>
              <a:rPr dirty="0" sz="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Reuse,</a:t>
            </a:r>
            <a:r>
              <a:rPr dirty="0" sz="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Recycle</a:t>
            </a:r>
            <a:r>
              <a:rPr dirty="0" sz="8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(Vectorstock)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7134859" cy="1871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gaan</a:t>
            </a:r>
            <a:r>
              <a:rPr dirty="0" sz="2800" spc="-9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je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richten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op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één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deze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richtingen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opgaven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t/m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10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9956165" cy="2497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Gelukt?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1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inspiratie: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Rotterzwam:</a:t>
            </a:r>
            <a:r>
              <a:rPr dirty="0" sz="2800" spc="2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u="sng" sz="2800" spc="-3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https://www.youtube.com/watch?v=8N2NXau-</a:t>
            </a:r>
            <a:r>
              <a:rPr dirty="0" u="sng" sz="2800" spc="-2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Hjo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ActSmartSchools:</a:t>
            </a:r>
            <a:r>
              <a:rPr dirty="0" sz="28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u="sng" sz="2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https://www.youtube.com/watch?v=RCxGczScfnI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5798" y="1904745"/>
            <a:ext cx="2198370" cy="2738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Annelotte</a:t>
            </a:r>
            <a:r>
              <a:rPr dirty="0" sz="2800" spc="-10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Bex</a:t>
            </a:r>
            <a:endParaRPr sz="2800">
              <a:latin typeface="Calibri"/>
              <a:cs typeface="Calibri"/>
            </a:endParaRPr>
          </a:p>
          <a:p>
            <a:pPr algn="ctr" marL="12700" marR="5080" indent="1270">
              <a:lnSpc>
                <a:spcPct val="178600"/>
              </a:lnSpc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Remco</a:t>
            </a:r>
            <a:r>
              <a:rPr dirty="0" sz="2800" spc="-1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Oskam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Niels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Poorthuis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Tim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Visser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6643" y="5770329"/>
            <a:ext cx="2450099" cy="7325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4519" y="4351020"/>
            <a:ext cx="2124455" cy="21518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" y="217931"/>
            <a:ext cx="11364468" cy="64221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266698"/>
            <a:ext cx="11469624" cy="6480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4283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7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2: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Verdiepen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in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3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516856" y="1797254"/>
            <a:ext cx="4712335" cy="4161154"/>
            <a:chOff x="1516856" y="1797254"/>
            <a:chExt cx="4712335" cy="4161154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56" y="1797254"/>
              <a:ext cx="4093368" cy="41611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955542" y="2401062"/>
              <a:ext cx="2254250" cy="1187450"/>
            </a:xfrm>
            <a:custGeom>
              <a:avLst/>
              <a:gdLst/>
              <a:ahLst/>
              <a:cxnLst/>
              <a:rect l="l" t="t" r="r" b="b"/>
              <a:pathLst>
                <a:path w="2254250" h="1187450">
                  <a:moveTo>
                    <a:pt x="0" y="593598"/>
                  </a:moveTo>
                  <a:lnTo>
                    <a:pt x="6613" y="528927"/>
                  </a:lnTo>
                  <a:lnTo>
                    <a:pt x="25993" y="466271"/>
                  </a:lnTo>
                  <a:lnTo>
                    <a:pt x="57454" y="405993"/>
                  </a:lnTo>
                  <a:lnTo>
                    <a:pt x="100308" y="348455"/>
                  </a:lnTo>
                  <a:lnTo>
                    <a:pt x="153867" y="294019"/>
                  </a:lnTo>
                  <a:lnTo>
                    <a:pt x="184446" y="268077"/>
                  </a:lnTo>
                  <a:lnTo>
                    <a:pt x="217444" y="243047"/>
                  </a:lnTo>
                  <a:lnTo>
                    <a:pt x="252774" y="218974"/>
                  </a:lnTo>
                  <a:lnTo>
                    <a:pt x="290351" y="195902"/>
                  </a:lnTo>
                  <a:lnTo>
                    <a:pt x="330088" y="173878"/>
                  </a:lnTo>
                  <a:lnTo>
                    <a:pt x="371901" y="152947"/>
                  </a:lnTo>
                  <a:lnTo>
                    <a:pt x="415702" y="133154"/>
                  </a:lnTo>
                  <a:lnTo>
                    <a:pt x="461406" y="114543"/>
                  </a:lnTo>
                  <a:lnTo>
                    <a:pt x="508927" y="97162"/>
                  </a:lnTo>
                  <a:lnTo>
                    <a:pt x="558179" y="81054"/>
                  </a:lnTo>
                  <a:lnTo>
                    <a:pt x="609076" y="66265"/>
                  </a:lnTo>
                  <a:lnTo>
                    <a:pt x="661532" y="52841"/>
                  </a:lnTo>
                  <a:lnTo>
                    <a:pt x="715461" y="40826"/>
                  </a:lnTo>
                  <a:lnTo>
                    <a:pt x="770778" y="30266"/>
                  </a:lnTo>
                  <a:lnTo>
                    <a:pt x="827396" y="21207"/>
                  </a:lnTo>
                  <a:lnTo>
                    <a:pt x="885229" y="13693"/>
                  </a:lnTo>
                  <a:lnTo>
                    <a:pt x="944192" y="7770"/>
                  </a:lnTo>
                  <a:lnTo>
                    <a:pt x="1004198" y="3483"/>
                  </a:lnTo>
                  <a:lnTo>
                    <a:pt x="1065162" y="878"/>
                  </a:lnTo>
                  <a:lnTo>
                    <a:pt x="1126998" y="0"/>
                  </a:lnTo>
                  <a:lnTo>
                    <a:pt x="1188833" y="878"/>
                  </a:lnTo>
                  <a:lnTo>
                    <a:pt x="1249797" y="3483"/>
                  </a:lnTo>
                  <a:lnTo>
                    <a:pt x="1309803" y="7770"/>
                  </a:lnTo>
                  <a:lnTo>
                    <a:pt x="1368766" y="13693"/>
                  </a:lnTo>
                  <a:lnTo>
                    <a:pt x="1426599" y="21207"/>
                  </a:lnTo>
                  <a:lnTo>
                    <a:pt x="1483217" y="30266"/>
                  </a:lnTo>
                  <a:lnTo>
                    <a:pt x="1538534" y="40826"/>
                  </a:lnTo>
                  <a:lnTo>
                    <a:pt x="1592463" y="52841"/>
                  </a:lnTo>
                  <a:lnTo>
                    <a:pt x="1644919" y="66265"/>
                  </a:lnTo>
                  <a:lnTo>
                    <a:pt x="1695816" y="81054"/>
                  </a:lnTo>
                  <a:lnTo>
                    <a:pt x="1745068" y="97162"/>
                  </a:lnTo>
                  <a:lnTo>
                    <a:pt x="1792589" y="114543"/>
                  </a:lnTo>
                  <a:lnTo>
                    <a:pt x="1838293" y="133154"/>
                  </a:lnTo>
                  <a:lnTo>
                    <a:pt x="1882094" y="152947"/>
                  </a:lnTo>
                  <a:lnTo>
                    <a:pt x="1923907" y="173878"/>
                  </a:lnTo>
                  <a:lnTo>
                    <a:pt x="1963644" y="195902"/>
                  </a:lnTo>
                  <a:lnTo>
                    <a:pt x="2001221" y="218974"/>
                  </a:lnTo>
                  <a:lnTo>
                    <a:pt x="2036551" y="243047"/>
                  </a:lnTo>
                  <a:lnTo>
                    <a:pt x="2069549" y="268077"/>
                  </a:lnTo>
                  <a:lnTo>
                    <a:pt x="2100128" y="294019"/>
                  </a:lnTo>
                  <a:lnTo>
                    <a:pt x="2128203" y="320826"/>
                  </a:lnTo>
                  <a:lnTo>
                    <a:pt x="2176495" y="376859"/>
                  </a:lnTo>
                  <a:lnTo>
                    <a:pt x="2213738" y="435812"/>
                  </a:lnTo>
                  <a:lnTo>
                    <a:pt x="2239245" y="497325"/>
                  </a:lnTo>
                  <a:lnTo>
                    <a:pt x="2252328" y="561033"/>
                  </a:lnTo>
                  <a:lnTo>
                    <a:pt x="2253996" y="593598"/>
                  </a:lnTo>
                  <a:lnTo>
                    <a:pt x="2252328" y="626162"/>
                  </a:lnTo>
                  <a:lnTo>
                    <a:pt x="2239245" y="689870"/>
                  </a:lnTo>
                  <a:lnTo>
                    <a:pt x="2213738" y="751383"/>
                  </a:lnTo>
                  <a:lnTo>
                    <a:pt x="2176495" y="810336"/>
                  </a:lnTo>
                  <a:lnTo>
                    <a:pt x="2128203" y="866369"/>
                  </a:lnTo>
                  <a:lnTo>
                    <a:pt x="2100128" y="893176"/>
                  </a:lnTo>
                  <a:lnTo>
                    <a:pt x="2069549" y="919118"/>
                  </a:lnTo>
                  <a:lnTo>
                    <a:pt x="2036551" y="944148"/>
                  </a:lnTo>
                  <a:lnTo>
                    <a:pt x="2001221" y="968221"/>
                  </a:lnTo>
                  <a:lnTo>
                    <a:pt x="1963644" y="991293"/>
                  </a:lnTo>
                  <a:lnTo>
                    <a:pt x="1923907" y="1013317"/>
                  </a:lnTo>
                  <a:lnTo>
                    <a:pt x="1882094" y="1034248"/>
                  </a:lnTo>
                  <a:lnTo>
                    <a:pt x="1838293" y="1054041"/>
                  </a:lnTo>
                  <a:lnTo>
                    <a:pt x="1792589" y="1072652"/>
                  </a:lnTo>
                  <a:lnTo>
                    <a:pt x="1745068" y="1090033"/>
                  </a:lnTo>
                  <a:lnTo>
                    <a:pt x="1695816" y="1106141"/>
                  </a:lnTo>
                  <a:lnTo>
                    <a:pt x="1644919" y="1120930"/>
                  </a:lnTo>
                  <a:lnTo>
                    <a:pt x="1592463" y="1134354"/>
                  </a:lnTo>
                  <a:lnTo>
                    <a:pt x="1538534" y="1146369"/>
                  </a:lnTo>
                  <a:lnTo>
                    <a:pt x="1483217" y="1156929"/>
                  </a:lnTo>
                  <a:lnTo>
                    <a:pt x="1426599" y="1165988"/>
                  </a:lnTo>
                  <a:lnTo>
                    <a:pt x="1368766" y="1173502"/>
                  </a:lnTo>
                  <a:lnTo>
                    <a:pt x="1309803" y="1179425"/>
                  </a:lnTo>
                  <a:lnTo>
                    <a:pt x="1249797" y="1183712"/>
                  </a:lnTo>
                  <a:lnTo>
                    <a:pt x="1188833" y="1186317"/>
                  </a:lnTo>
                  <a:lnTo>
                    <a:pt x="1126998" y="1187196"/>
                  </a:lnTo>
                  <a:lnTo>
                    <a:pt x="1065162" y="1186317"/>
                  </a:lnTo>
                  <a:lnTo>
                    <a:pt x="1004198" y="1183712"/>
                  </a:lnTo>
                  <a:lnTo>
                    <a:pt x="944192" y="1179425"/>
                  </a:lnTo>
                  <a:lnTo>
                    <a:pt x="885229" y="1173502"/>
                  </a:lnTo>
                  <a:lnTo>
                    <a:pt x="827396" y="1165988"/>
                  </a:lnTo>
                  <a:lnTo>
                    <a:pt x="770778" y="1156929"/>
                  </a:lnTo>
                  <a:lnTo>
                    <a:pt x="715461" y="1146369"/>
                  </a:lnTo>
                  <a:lnTo>
                    <a:pt x="661532" y="1134354"/>
                  </a:lnTo>
                  <a:lnTo>
                    <a:pt x="609076" y="1120930"/>
                  </a:lnTo>
                  <a:lnTo>
                    <a:pt x="558179" y="1106141"/>
                  </a:lnTo>
                  <a:lnTo>
                    <a:pt x="508927" y="1090033"/>
                  </a:lnTo>
                  <a:lnTo>
                    <a:pt x="461406" y="1072652"/>
                  </a:lnTo>
                  <a:lnTo>
                    <a:pt x="415702" y="1054041"/>
                  </a:lnTo>
                  <a:lnTo>
                    <a:pt x="371901" y="1034248"/>
                  </a:lnTo>
                  <a:lnTo>
                    <a:pt x="330088" y="1013317"/>
                  </a:lnTo>
                  <a:lnTo>
                    <a:pt x="290351" y="991293"/>
                  </a:lnTo>
                  <a:lnTo>
                    <a:pt x="252774" y="968221"/>
                  </a:lnTo>
                  <a:lnTo>
                    <a:pt x="217444" y="944148"/>
                  </a:lnTo>
                  <a:lnTo>
                    <a:pt x="184446" y="919118"/>
                  </a:lnTo>
                  <a:lnTo>
                    <a:pt x="153867" y="893176"/>
                  </a:lnTo>
                  <a:lnTo>
                    <a:pt x="125792" y="866369"/>
                  </a:lnTo>
                  <a:lnTo>
                    <a:pt x="77500" y="810336"/>
                  </a:lnTo>
                  <a:lnTo>
                    <a:pt x="40257" y="751383"/>
                  </a:lnTo>
                  <a:lnTo>
                    <a:pt x="14750" y="689870"/>
                  </a:lnTo>
                  <a:lnTo>
                    <a:pt x="1667" y="626162"/>
                  </a:lnTo>
                  <a:lnTo>
                    <a:pt x="0" y="593598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4283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7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2: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Verdiepen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in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3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4227830" cy="2497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Probleemstelling</a:t>
            </a:r>
            <a:r>
              <a:rPr dirty="0" sz="28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definiëren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Belangen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Samenwerken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Rollenspel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-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Personages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02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4400" spc="-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2:</a:t>
            </a:r>
            <a:r>
              <a:rPr dirty="0" sz="4400" spc="-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Probleemstelling</a:t>
            </a:r>
            <a:r>
              <a:rPr dirty="0" sz="4400" spc="-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definiëren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697" y="2351000"/>
            <a:ext cx="1610365" cy="30514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570223" y="2322398"/>
            <a:ext cx="7291070" cy="2973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455F51"/>
                </a:solidFill>
                <a:latin typeface="Calibri"/>
                <a:cs typeface="Calibri"/>
              </a:rPr>
              <a:t>Probleemstelling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glas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drinkglazen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verstoort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recycling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van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verpakkingsglas.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455F51"/>
                </a:solidFill>
                <a:latin typeface="Calibri"/>
                <a:cs typeface="Calibri"/>
              </a:rPr>
              <a:t>Hoofdvraag</a:t>
            </a:r>
            <a:endParaRPr sz="280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Hoe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kan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recycling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verpakkingsglas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worden verbeterd?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022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4400" spc="-7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2:</a:t>
            </a:r>
            <a:r>
              <a:rPr dirty="0" sz="4400" spc="-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Probleemstelling</a:t>
            </a:r>
            <a:r>
              <a:rPr dirty="0" sz="4400" spc="-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definiëren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6939" y="1793493"/>
            <a:ext cx="10045065" cy="22555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gaan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nu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zelf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probleemstelling</a:t>
            </a:r>
            <a:r>
              <a:rPr dirty="0" sz="28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hoofdvraag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definiëren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bij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door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455F51"/>
                </a:solidFill>
                <a:latin typeface="Calibri"/>
                <a:cs typeface="Calibri"/>
              </a:rPr>
              <a:t>gekozen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probleem.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10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9998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4400" spc="-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2:</a:t>
            </a:r>
            <a:r>
              <a:rPr dirty="0" sz="4400" spc="-2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Belangen</a:t>
            </a:r>
            <a:r>
              <a:rPr dirty="0" sz="4400" spc="-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en</a:t>
            </a:r>
            <a:r>
              <a:rPr dirty="0" sz="4400" spc="-2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Samenwerken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02638"/>
            <a:ext cx="10245725" cy="34582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Probleemstelling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opgesteld!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ook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belangen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(stakeholders)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samenwerking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werkgroep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belang.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Wat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stakeholder?: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(1)</a:t>
            </a:r>
            <a:r>
              <a:rPr dirty="0" u="sng" sz="2400" spc="-3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Identify</a:t>
            </a:r>
            <a:r>
              <a:rPr dirty="0" u="sng" sz="24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Stakeholders</a:t>
            </a:r>
            <a:r>
              <a:rPr dirty="0" u="sng" sz="2400" spc="-4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2400" spc="-2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What</a:t>
            </a:r>
            <a:r>
              <a:rPr dirty="0" u="sng" sz="24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is</a:t>
            </a:r>
            <a:r>
              <a:rPr dirty="0" u="sng" sz="2400" spc="-3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it?</a:t>
            </a:r>
            <a:r>
              <a:rPr dirty="0" u="sng" sz="2400" spc="-3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–</a:t>
            </a:r>
            <a:r>
              <a:rPr dirty="0" u="sng" sz="24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 YouTube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Verhaal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uit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brandweerpraktijk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samenwerking.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Rollenspel: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zoek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belangen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stakeholders.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10895"/>
            <a:ext cx="11035284" cy="62362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964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4400" spc="-7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2:</a:t>
            </a:r>
            <a:r>
              <a:rPr dirty="0" sz="4400" spc="-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Rollenspel</a:t>
            </a:r>
            <a:r>
              <a:rPr dirty="0" sz="4400" spc="-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met</a:t>
            </a:r>
            <a:r>
              <a:rPr dirty="0" sz="4400" spc="-2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 b="0">
                <a:solidFill>
                  <a:srgbClr val="000000"/>
                </a:solidFill>
                <a:latin typeface="Calibri Light"/>
                <a:cs typeface="Calibri Light"/>
              </a:rPr>
              <a:t>Persona’s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10312400" cy="3902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Kaarten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stakeholders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&gt;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Persona’s.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latin typeface="Calibri"/>
                <a:cs typeface="Calibri"/>
              </a:rPr>
              <a:t>2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rondes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rollenspel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minuten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(inclusief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lezen/reflecteren).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ts val="3195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Maximaal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Persona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“leerling”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ronde.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tweede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ronde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speel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je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rol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achterkant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kaart.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Resultaten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projectboekje!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3: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516856" y="1797254"/>
            <a:ext cx="4713605" cy="4161154"/>
            <a:chOff x="1516856" y="1797254"/>
            <a:chExt cx="4713605" cy="4161154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56" y="1797254"/>
              <a:ext cx="4093368" cy="41611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955542" y="4146042"/>
              <a:ext cx="2255520" cy="1186180"/>
            </a:xfrm>
            <a:custGeom>
              <a:avLst/>
              <a:gdLst/>
              <a:ahLst/>
              <a:cxnLst/>
              <a:rect l="l" t="t" r="r" b="b"/>
              <a:pathLst>
                <a:path w="2255520" h="1186179">
                  <a:moveTo>
                    <a:pt x="0" y="592835"/>
                  </a:moveTo>
                  <a:lnTo>
                    <a:pt x="6617" y="528241"/>
                  </a:lnTo>
                  <a:lnTo>
                    <a:pt x="26013" y="465661"/>
                  </a:lnTo>
                  <a:lnTo>
                    <a:pt x="57497" y="405457"/>
                  </a:lnTo>
                  <a:lnTo>
                    <a:pt x="100382" y="347990"/>
                  </a:lnTo>
                  <a:lnTo>
                    <a:pt x="153980" y="293624"/>
                  </a:lnTo>
                  <a:lnTo>
                    <a:pt x="184581" y="267715"/>
                  </a:lnTo>
                  <a:lnTo>
                    <a:pt x="217602" y="242718"/>
                  </a:lnTo>
                  <a:lnTo>
                    <a:pt x="252958" y="218676"/>
                  </a:lnTo>
                  <a:lnTo>
                    <a:pt x="290561" y="195635"/>
                  </a:lnTo>
                  <a:lnTo>
                    <a:pt x="330326" y="173640"/>
                  </a:lnTo>
                  <a:lnTo>
                    <a:pt x="372168" y="152737"/>
                  </a:lnTo>
                  <a:lnTo>
                    <a:pt x="415999" y="132970"/>
                  </a:lnTo>
                  <a:lnTo>
                    <a:pt x="461735" y="114385"/>
                  </a:lnTo>
                  <a:lnTo>
                    <a:pt x="509288" y="97027"/>
                  </a:lnTo>
                  <a:lnTo>
                    <a:pt x="558574" y="80941"/>
                  </a:lnTo>
                  <a:lnTo>
                    <a:pt x="609505" y="66172"/>
                  </a:lnTo>
                  <a:lnTo>
                    <a:pt x="661996" y="52766"/>
                  </a:lnTo>
                  <a:lnTo>
                    <a:pt x="715961" y="40768"/>
                  </a:lnTo>
                  <a:lnTo>
                    <a:pt x="771314" y="30223"/>
                  </a:lnTo>
                  <a:lnTo>
                    <a:pt x="827969" y="21177"/>
                  </a:lnTo>
                  <a:lnTo>
                    <a:pt x="885840" y="13674"/>
                  </a:lnTo>
                  <a:lnTo>
                    <a:pt x="944840" y="7759"/>
                  </a:lnTo>
                  <a:lnTo>
                    <a:pt x="1004884" y="3478"/>
                  </a:lnTo>
                  <a:lnTo>
                    <a:pt x="1065886" y="877"/>
                  </a:lnTo>
                  <a:lnTo>
                    <a:pt x="1127760" y="0"/>
                  </a:lnTo>
                  <a:lnTo>
                    <a:pt x="1189633" y="877"/>
                  </a:lnTo>
                  <a:lnTo>
                    <a:pt x="1250635" y="3478"/>
                  </a:lnTo>
                  <a:lnTo>
                    <a:pt x="1310679" y="7759"/>
                  </a:lnTo>
                  <a:lnTo>
                    <a:pt x="1369679" y="13674"/>
                  </a:lnTo>
                  <a:lnTo>
                    <a:pt x="1427550" y="21177"/>
                  </a:lnTo>
                  <a:lnTo>
                    <a:pt x="1484205" y="30223"/>
                  </a:lnTo>
                  <a:lnTo>
                    <a:pt x="1539558" y="40768"/>
                  </a:lnTo>
                  <a:lnTo>
                    <a:pt x="1593523" y="52766"/>
                  </a:lnTo>
                  <a:lnTo>
                    <a:pt x="1646014" y="66172"/>
                  </a:lnTo>
                  <a:lnTo>
                    <a:pt x="1696945" y="80941"/>
                  </a:lnTo>
                  <a:lnTo>
                    <a:pt x="1746231" y="97027"/>
                  </a:lnTo>
                  <a:lnTo>
                    <a:pt x="1793784" y="114385"/>
                  </a:lnTo>
                  <a:lnTo>
                    <a:pt x="1839520" y="132970"/>
                  </a:lnTo>
                  <a:lnTo>
                    <a:pt x="1883351" y="152737"/>
                  </a:lnTo>
                  <a:lnTo>
                    <a:pt x="1925192" y="173640"/>
                  </a:lnTo>
                  <a:lnTo>
                    <a:pt x="1964958" y="195635"/>
                  </a:lnTo>
                  <a:lnTo>
                    <a:pt x="2002561" y="218676"/>
                  </a:lnTo>
                  <a:lnTo>
                    <a:pt x="2037917" y="242718"/>
                  </a:lnTo>
                  <a:lnTo>
                    <a:pt x="2070938" y="267715"/>
                  </a:lnTo>
                  <a:lnTo>
                    <a:pt x="2101539" y="293623"/>
                  </a:lnTo>
                  <a:lnTo>
                    <a:pt x="2129634" y="320397"/>
                  </a:lnTo>
                  <a:lnTo>
                    <a:pt x="2177962" y="376359"/>
                  </a:lnTo>
                  <a:lnTo>
                    <a:pt x="2215232" y="435239"/>
                  </a:lnTo>
                  <a:lnTo>
                    <a:pt x="2240758" y="496676"/>
                  </a:lnTo>
                  <a:lnTo>
                    <a:pt x="2253851" y="560309"/>
                  </a:lnTo>
                  <a:lnTo>
                    <a:pt x="2255520" y="592835"/>
                  </a:lnTo>
                  <a:lnTo>
                    <a:pt x="2253851" y="625362"/>
                  </a:lnTo>
                  <a:lnTo>
                    <a:pt x="2240758" y="688995"/>
                  </a:lnTo>
                  <a:lnTo>
                    <a:pt x="2215232" y="750432"/>
                  </a:lnTo>
                  <a:lnTo>
                    <a:pt x="2177962" y="809312"/>
                  </a:lnTo>
                  <a:lnTo>
                    <a:pt x="2129634" y="865274"/>
                  </a:lnTo>
                  <a:lnTo>
                    <a:pt x="2101539" y="892047"/>
                  </a:lnTo>
                  <a:lnTo>
                    <a:pt x="2070938" y="917956"/>
                  </a:lnTo>
                  <a:lnTo>
                    <a:pt x="2037917" y="942953"/>
                  </a:lnTo>
                  <a:lnTo>
                    <a:pt x="2002561" y="966995"/>
                  </a:lnTo>
                  <a:lnTo>
                    <a:pt x="1964958" y="990036"/>
                  </a:lnTo>
                  <a:lnTo>
                    <a:pt x="1925193" y="1012031"/>
                  </a:lnTo>
                  <a:lnTo>
                    <a:pt x="1883351" y="1032934"/>
                  </a:lnTo>
                  <a:lnTo>
                    <a:pt x="1839520" y="1052701"/>
                  </a:lnTo>
                  <a:lnTo>
                    <a:pt x="1793784" y="1071286"/>
                  </a:lnTo>
                  <a:lnTo>
                    <a:pt x="1746231" y="1088644"/>
                  </a:lnTo>
                  <a:lnTo>
                    <a:pt x="1696945" y="1104730"/>
                  </a:lnTo>
                  <a:lnTo>
                    <a:pt x="1646014" y="1119499"/>
                  </a:lnTo>
                  <a:lnTo>
                    <a:pt x="1593523" y="1132905"/>
                  </a:lnTo>
                  <a:lnTo>
                    <a:pt x="1539558" y="1144903"/>
                  </a:lnTo>
                  <a:lnTo>
                    <a:pt x="1484205" y="1155448"/>
                  </a:lnTo>
                  <a:lnTo>
                    <a:pt x="1427550" y="1164494"/>
                  </a:lnTo>
                  <a:lnTo>
                    <a:pt x="1369679" y="1171997"/>
                  </a:lnTo>
                  <a:lnTo>
                    <a:pt x="1310679" y="1177912"/>
                  </a:lnTo>
                  <a:lnTo>
                    <a:pt x="1250635" y="1182193"/>
                  </a:lnTo>
                  <a:lnTo>
                    <a:pt x="1189633" y="1184794"/>
                  </a:lnTo>
                  <a:lnTo>
                    <a:pt x="1127760" y="1185671"/>
                  </a:lnTo>
                  <a:lnTo>
                    <a:pt x="1065886" y="1184794"/>
                  </a:lnTo>
                  <a:lnTo>
                    <a:pt x="1004884" y="1182193"/>
                  </a:lnTo>
                  <a:lnTo>
                    <a:pt x="944840" y="1177912"/>
                  </a:lnTo>
                  <a:lnTo>
                    <a:pt x="885840" y="1171997"/>
                  </a:lnTo>
                  <a:lnTo>
                    <a:pt x="827969" y="1164494"/>
                  </a:lnTo>
                  <a:lnTo>
                    <a:pt x="771314" y="1155448"/>
                  </a:lnTo>
                  <a:lnTo>
                    <a:pt x="715961" y="1144903"/>
                  </a:lnTo>
                  <a:lnTo>
                    <a:pt x="661996" y="1132905"/>
                  </a:lnTo>
                  <a:lnTo>
                    <a:pt x="609505" y="1119499"/>
                  </a:lnTo>
                  <a:lnTo>
                    <a:pt x="558574" y="1104730"/>
                  </a:lnTo>
                  <a:lnTo>
                    <a:pt x="509288" y="1088644"/>
                  </a:lnTo>
                  <a:lnTo>
                    <a:pt x="461735" y="1071286"/>
                  </a:lnTo>
                  <a:lnTo>
                    <a:pt x="415999" y="1052701"/>
                  </a:lnTo>
                  <a:lnTo>
                    <a:pt x="372168" y="1032934"/>
                  </a:lnTo>
                  <a:lnTo>
                    <a:pt x="330327" y="1012031"/>
                  </a:lnTo>
                  <a:lnTo>
                    <a:pt x="290561" y="990036"/>
                  </a:lnTo>
                  <a:lnTo>
                    <a:pt x="252958" y="966995"/>
                  </a:lnTo>
                  <a:lnTo>
                    <a:pt x="217602" y="942953"/>
                  </a:lnTo>
                  <a:lnTo>
                    <a:pt x="184581" y="917956"/>
                  </a:lnTo>
                  <a:lnTo>
                    <a:pt x="153980" y="892047"/>
                  </a:lnTo>
                  <a:lnTo>
                    <a:pt x="125885" y="865274"/>
                  </a:lnTo>
                  <a:lnTo>
                    <a:pt x="77557" y="809312"/>
                  </a:lnTo>
                  <a:lnTo>
                    <a:pt x="40287" y="750432"/>
                  </a:lnTo>
                  <a:lnTo>
                    <a:pt x="14761" y="688995"/>
                  </a:lnTo>
                  <a:lnTo>
                    <a:pt x="1668" y="625362"/>
                  </a:lnTo>
                  <a:lnTo>
                    <a:pt x="0" y="59283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918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Over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4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project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46250"/>
            <a:ext cx="8218170" cy="422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6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 Lessen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55F51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Onderwijsproject</a:t>
            </a:r>
            <a:r>
              <a:rPr dirty="0" sz="2400" spc="-10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4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Universiteit</a:t>
            </a:r>
            <a:r>
              <a:rPr dirty="0" sz="24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Twente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55F51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Samenwerking</a:t>
            </a:r>
            <a:r>
              <a:rPr dirty="0" sz="24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4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verschillende</a:t>
            </a:r>
            <a:r>
              <a:rPr dirty="0" sz="24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disciplines</a:t>
            </a:r>
            <a:r>
              <a:rPr dirty="0" sz="24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(wordt</a:t>
            </a:r>
            <a:r>
              <a:rPr dirty="0" sz="24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beoordeeld!)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55F51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Probleem</a:t>
            </a:r>
            <a:r>
              <a:rPr dirty="0" sz="24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oplossen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55F51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Ontwerptraject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55F51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Projectboekje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3: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270406"/>
            <a:ext cx="8452485" cy="22987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r" marL="228600" marR="3326765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292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programma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eisen?</a:t>
            </a:r>
            <a:endParaRPr sz="2800">
              <a:latin typeface="Calibri"/>
              <a:cs typeface="Calibri"/>
            </a:endParaRPr>
          </a:p>
          <a:p>
            <a:pPr algn="r" lvl="1" marL="228600" marR="3335020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28600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wensen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resultaat.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Hoe</a:t>
            </a:r>
            <a:r>
              <a:rPr dirty="0" sz="2800" spc="-1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stel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ik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goede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op?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70">
                <a:solidFill>
                  <a:srgbClr val="455F51"/>
                </a:solidFill>
                <a:latin typeface="Wingdings"/>
                <a:cs typeface="Wingdings"/>
              </a:rPr>
              <a:t></a:t>
            </a:r>
            <a:r>
              <a:rPr dirty="0" sz="2800" spc="-70">
                <a:solidFill>
                  <a:srgbClr val="455F51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SMART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Specifiek,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Meetbaar,</a:t>
            </a:r>
            <a:r>
              <a:rPr dirty="0" sz="24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Acceptabel,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Realistisch</a:t>
            </a:r>
            <a:r>
              <a:rPr dirty="0" sz="24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Tijdsgebonden.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404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Oefening</a:t>
            </a:r>
            <a:r>
              <a:rPr dirty="0" sz="44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SMART</a:t>
            </a:r>
            <a:r>
              <a:rPr dirty="0" sz="4400" spc="-10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&gt;</a:t>
            </a:r>
            <a:r>
              <a:rPr dirty="0" sz="4400" spc="-9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Plastic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1198"/>
            <a:ext cx="10029190" cy="375221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b="1">
                <a:latin typeface="Calibri"/>
                <a:cs typeface="Calibri"/>
              </a:rPr>
              <a:t>Eis: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plastic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gescheiden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inzamelen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bij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bedrijf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X.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6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Specifiek: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Plastic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scheiden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bij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dragen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recycling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daarmee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beperken </a:t>
            </a:r>
            <a:r>
              <a:rPr dirty="0" sz="2400">
                <a:latin typeface="Calibri"/>
                <a:cs typeface="Calibri"/>
              </a:rPr>
              <a:t>belasting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milieu.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stakeholders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hebben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hetzelfde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belang.</a:t>
            </a:r>
            <a:endParaRPr sz="2400">
              <a:latin typeface="Calibri"/>
              <a:cs typeface="Calibri"/>
            </a:endParaRPr>
          </a:p>
          <a:p>
            <a:pPr marL="241300" marR="1015365" indent="-229235">
              <a:lnSpc>
                <a:spcPts val="259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Meetbaar: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vanaf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januari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2022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plastic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volledig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scheiden,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steekproeven schoonmaakorganisatie.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735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Acceptabel: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Betrokkenen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geven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plastic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willen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scheiden,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voldoende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inzamelpunten.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Realistisch: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stakeholders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hebben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medewerking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toegezegd.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Tijdsgebonden: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Voorbereiding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voldoende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stakeholders.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3: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7274"/>
            <a:ext cx="7411720" cy="229933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Welke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informatie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hebben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we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al?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Informatie</a:t>
            </a:r>
            <a:r>
              <a:rPr dirty="0" sz="24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Programma</a:t>
            </a:r>
            <a:r>
              <a:rPr dirty="0" sz="24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4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hebben</a:t>
            </a:r>
            <a:r>
              <a:rPr dirty="0" sz="24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5F51"/>
                </a:solidFill>
                <a:latin typeface="Calibri"/>
                <a:cs typeface="Calibri"/>
              </a:rPr>
              <a:t>al.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opdrachten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t/m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10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3: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7274"/>
            <a:ext cx="10209530" cy="17214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Experts</a:t>
            </a:r>
            <a:r>
              <a:rPr dirty="0" sz="2800" spc="-11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raadplegen</a:t>
            </a:r>
            <a:endParaRPr sz="2800">
              <a:latin typeface="Calibri"/>
              <a:cs typeface="Calibri"/>
            </a:endParaRPr>
          </a:p>
          <a:p>
            <a:pPr lvl="1" marL="698500" marR="5080" indent="-228600">
              <a:lnSpc>
                <a:spcPts val="2600"/>
              </a:lnSpc>
              <a:spcBef>
                <a:spcPts val="56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(als</a:t>
            </a:r>
            <a:r>
              <a:rPr dirty="0" sz="24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experts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afwezig</a:t>
            </a:r>
            <a:r>
              <a:rPr dirty="0" sz="24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zijn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dan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zijn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je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klasgenoten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experts,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hierbij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worden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5F51"/>
                </a:solidFill>
                <a:latin typeface="Calibri"/>
                <a:cs typeface="Calibri"/>
              </a:rPr>
              <a:t>de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personagekaartjes</a:t>
            </a:r>
            <a:r>
              <a:rPr dirty="0" sz="2400" spc="2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gebruik)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</a:t>
            </a:r>
            <a:r>
              <a:rPr dirty="0" sz="2800" spc="-11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4474235"/>
            <a:ext cx="4773930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Programma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opstellen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5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3: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91029"/>
            <a:ext cx="7964170" cy="4072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oplossing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moet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toepasbaar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zijn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huidige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schoolgebouw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2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oplossing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draagt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bij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aan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verbeterde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afvalverwerking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school.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(Scheiden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en/of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verwerking)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12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oplossing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moet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binnen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het budget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passen.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(Kijk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bij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personages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vraag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een </a:t>
            </a:r>
            <a:r>
              <a:rPr dirty="0" sz="1500" spc="-10">
                <a:latin typeface="Calibri"/>
                <a:cs typeface="Calibri"/>
              </a:rPr>
              <a:t>expert)</a:t>
            </a:r>
            <a:endParaRPr sz="1500">
              <a:latin typeface="Calibri"/>
              <a:cs typeface="Calibri"/>
            </a:endParaRPr>
          </a:p>
          <a:p>
            <a:pPr marL="12700" marR="3057525">
              <a:lnSpc>
                <a:spcPts val="3350"/>
              </a:lnSpc>
              <a:spcBef>
                <a:spcPts val="35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oplossing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moet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voldoen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aan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wetgeving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m.b.t.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veiligheid </a:t>
            </a:r>
            <a:r>
              <a:rPr dirty="0" sz="1500" spc="-25">
                <a:latin typeface="Calibri"/>
                <a:cs typeface="Calibri"/>
              </a:rPr>
              <a:t>5.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355600" algn="l"/>
              </a:tabLst>
            </a:pPr>
            <a:r>
              <a:rPr dirty="0" sz="1500" spc="-25">
                <a:latin typeface="Calibri"/>
                <a:cs typeface="Calibri"/>
              </a:rPr>
              <a:t>6.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500" spc="-25">
                <a:latin typeface="Calibri"/>
                <a:cs typeface="Calibri"/>
              </a:rPr>
              <a:t>7.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500" spc="-25">
                <a:latin typeface="Calibri"/>
                <a:cs typeface="Calibri"/>
              </a:rPr>
              <a:t>8.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500" spc="-25">
                <a:latin typeface="Calibri"/>
                <a:cs typeface="Calibri"/>
              </a:rPr>
              <a:t>9.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10.</a:t>
            </a:r>
            <a:r>
              <a:rPr dirty="0" sz="1500" spc="44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……………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227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2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Oplossingen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bedenken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6856" y="1797254"/>
            <a:ext cx="4093368" cy="41611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452877" y="5037582"/>
            <a:ext cx="2255520" cy="1186180"/>
          </a:xfrm>
          <a:custGeom>
            <a:avLst/>
            <a:gdLst/>
            <a:ahLst/>
            <a:cxnLst/>
            <a:rect l="l" t="t" r="r" b="b"/>
            <a:pathLst>
              <a:path w="2255520" h="1186179">
                <a:moveTo>
                  <a:pt x="0" y="592836"/>
                </a:moveTo>
                <a:lnTo>
                  <a:pt x="6617" y="528241"/>
                </a:lnTo>
                <a:lnTo>
                  <a:pt x="26013" y="465661"/>
                </a:lnTo>
                <a:lnTo>
                  <a:pt x="57497" y="405457"/>
                </a:lnTo>
                <a:lnTo>
                  <a:pt x="100382" y="347990"/>
                </a:lnTo>
                <a:lnTo>
                  <a:pt x="153980" y="293624"/>
                </a:lnTo>
                <a:lnTo>
                  <a:pt x="184581" y="267715"/>
                </a:lnTo>
                <a:lnTo>
                  <a:pt x="217602" y="242718"/>
                </a:lnTo>
                <a:lnTo>
                  <a:pt x="252958" y="218676"/>
                </a:lnTo>
                <a:lnTo>
                  <a:pt x="290561" y="195635"/>
                </a:lnTo>
                <a:lnTo>
                  <a:pt x="330327" y="173640"/>
                </a:lnTo>
                <a:lnTo>
                  <a:pt x="372168" y="152737"/>
                </a:lnTo>
                <a:lnTo>
                  <a:pt x="415999" y="132970"/>
                </a:lnTo>
                <a:lnTo>
                  <a:pt x="461735" y="114385"/>
                </a:lnTo>
                <a:lnTo>
                  <a:pt x="509288" y="97027"/>
                </a:lnTo>
                <a:lnTo>
                  <a:pt x="558574" y="80941"/>
                </a:lnTo>
                <a:lnTo>
                  <a:pt x="609505" y="66172"/>
                </a:lnTo>
                <a:lnTo>
                  <a:pt x="661996" y="52766"/>
                </a:lnTo>
                <a:lnTo>
                  <a:pt x="715961" y="40768"/>
                </a:lnTo>
                <a:lnTo>
                  <a:pt x="771314" y="30223"/>
                </a:lnTo>
                <a:lnTo>
                  <a:pt x="827969" y="21177"/>
                </a:lnTo>
                <a:lnTo>
                  <a:pt x="885840" y="13674"/>
                </a:lnTo>
                <a:lnTo>
                  <a:pt x="944840" y="7759"/>
                </a:lnTo>
                <a:lnTo>
                  <a:pt x="1004884" y="3478"/>
                </a:lnTo>
                <a:lnTo>
                  <a:pt x="1065886" y="877"/>
                </a:lnTo>
                <a:lnTo>
                  <a:pt x="1127760" y="0"/>
                </a:lnTo>
                <a:lnTo>
                  <a:pt x="1189633" y="877"/>
                </a:lnTo>
                <a:lnTo>
                  <a:pt x="1250635" y="3478"/>
                </a:lnTo>
                <a:lnTo>
                  <a:pt x="1310679" y="7759"/>
                </a:lnTo>
                <a:lnTo>
                  <a:pt x="1369679" y="13674"/>
                </a:lnTo>
                <a:lnTo>
                  <a:pt x="1427550" y="21177"/>
                </a:lnTo>
                <a:lnTo>
                  <a:pt x="1484205" y="30223"/>
                </a:lnTo>
                <a:lnTo>
                  <a:pt x="1539558" y="40768"/>
                </a:lnTo>
                <a:lnTo>
                  <a:pt x="1593523" y="52766"/>
                </a:lnTo>
                <a:lnTo>
                  <a:pt x="1646014" y="66172"/>
                </a:lnTo>
                <a:lnTo>
                  <a:pt x="1696945" y="80941"/>
                </a:lnTo>
                <a:lnTo>
                  <a:pt x="1746231" y="97027"/>
                </a:lnTo>
                <a:lnTo>
                  <a:pt x="1793784" y="114385"/>
                </a:lnTo>
                <a:lnTo>
                  <a:pt x="1839520" y="132970"/>
                </a:lnTo>
                <a:lnTo>
                  <a:pt x="1883351" y="152737"/>
                </a:lnTo>
                <a:lnTo>
                  <a:pt x="1925193" y="173640"/>
                </a:lnTo>
                <a:lnTo>
                  <a:pt x="1964958" y="195635"/>
                </a:lnTo>
                <a:lnTo>
                  <a:pt x="2002561" y="218676"/>
                </a:lnTo>
                <a:lnTo>
                  <a:pt x="2037917" y="242718"/>
                </a:lnTo>
                <a:lnTo>
                  <a:pt x="2070938" y="267715"/>
                </a:lnTo>
                <a:lnTo>
                  <a:pt x="2101539" y="293624"/>
                </a:lnTo>
                <a:lnTo>
                  <a:pt x="2129634" y="320397"/>
                </a:lnTo>
                <a:lnTo>
                  <a:pt x="2177962" y="376359"/>
                </a:lnTo>
                <a:lnTo>
                  <a:pt x="2215232" y="435239"/>
                </a:lnTo>
                <a:lnTo>
                  <a:pt x="2240758" y="496676"/>
                </a:lnTo>
                <a:lnTo>
                  <a:pt x="2253851" y="560309"/>
                </a:lnTo>
                <a:lnTo>
                  <a:pt x="2255520" y="592836"/>
                </a:lnTo>
                <a:lnTo>
                  <a:pt x="2253851" y="625363"/>
                </a:lnTo>
                <a:lnTo>
                  <a:pt x="2240758" y="688998"/>
                </a:lnTo>
                <a:lnTo>
                  <a:pt x="2215232" y="750436"/>
                </a:lnTo>
                <a:lnTo>
                  <a:pt x="2177962" y="809318"/>
                </a:lnTo>
                <a:lnTo>
                  <a:pt x="2129634" y="865280"/>
                </a:lnTo>
                <a:lnTo>
                  <a:pt x="2101539" y="892053"/>
                </a:lnTo>
                <a:lnTo>
                  <a:pt x="2070938" y="917961"/>
                </a:lnTo>
                <a:lnTo>
                  <a:pt x="2037917" y="942959"/>
                </a:lnTo>
                <a:lnTo>
                  <a:pt x="2002561" y="967000"/>
                </a:lnTo>
                <a:lnTo>
                  <a:pt x="1964958" y="990041"/>
                </a:lnTo>
                <a:lnTo>
                  <a:pt x="1925193" y="1012036"/>
                </a:lnTo>
                <a:lnTo>
                  <a:pt x="1883351" y="1032939"/>
                </a:lnTo>
                <a:lnTo>
                  <a:pt x="1839520" y="1052705"/>
                </a:lnTo>
                <a:lnTo>
                  <a:pt x="1793784" y="1071290"/>
                </a:lnTo>
                <a:lnTo>
                  <a:pt x="1746231" y="1088648"/>
                </a:lnTo>
                <a:lnTo>
                  <a:pt x="1696945" y="1104733"/>
                </a:lnTo>
                <a:lnTo>
                  <a:pt x="1646014" y="1119501"/>
                </a:lnTo>
                <a:lnTo>
                  <a:pt x="1593523" y="1132907"/>
                </a:lnTo>
                <a:lnTo>
                  <a:pt x="1539558" y="1144904"/>
                </a:lnTo>
                <a:lnTo>
                  <a:pt x="1484205" y="1155449"/>
                </a:lnTo>
                <a:lnTo>
                  <a:pt x="1427550" y="1164495"/>
                </a:lnTo>
                <a:lnTo>
                  <a:pt x="1369679" y="1171998"/>
                </a:lnTo>
                <a:lnTo>
                  <a:pt x="1310679" y="1177912"/>
                </a:lnTo>
                <a:lnTo>
                  <a:pt x="1250635" y="1182193"/>
                </a:lnTo>
                <a:lnTo>
                  <a:pt x="1189633" y="1184794"/>
                </a:lnTo>
                <a:lnTo>
                  <a:pt x="1127760" y="1185672"/>
                </a:lnTo>
                <a:lnTo>
                  <a:pt x="1065886" y="1184794"/>
                </a:lnTo>
                <a:lnTo>
                  <a:pt x="1004884" y="1182193"/>
                </a:lnTo>
                <a:lnTo>
                  <a:pt x="944840" y="1177912"/>
                </a:lnTo>
                <a:lnTo>
                  <a:pt x="885840" y="1171998"/>
                </a:lnTo>
                <a:lnTo>
                  <a:pt x="827969" y="1164495"/>
                </a:lnTo>
                <a:lnTo>
                  <a:pt x="771314" y="1155449"/>
                </a:lnTo>
                <a:lnTo>
                  <a:pt x="715961" y="1144904"/>
                </a:lnTo>
                <a:lnTo>
                  <a:pt x="661996" y="1132907"/>
                </a:lnTo>
                <a:lnTo>
                  <a:pt x="609505" y="1119501"/>
                </a:lnTo>
                <a:lnTo>
                  <a:pt x="558574" y="1104733"/>
                </a:lnTo>
                <a:lnTo>
                  <a:pt x="509288" y="1088648"/>
                </a:lnTo>
                <a:lnTo>
                  <a:pt x="461735" y="1071290"/>
                </a:lnTo>
                <a:lnTo>
                  <a:pt x="415999" y="1052705"/>
                </a:lnTo>
                <a:lnTo>
                  <a:pt x="372168" y="1032939"/>
                </a:lnTo>
                <a:lnTo>
                  <a:pt x="330327" y="1012036"/>
                </a:lnTo>
                <a:lnTo>
                  <a:pt x="290561" y="990041"/>
                </a:lnTo>
                <a:lnTo>
                  <a:pt x="252958" y="967000"/>
                </a:lnTo>
                <a:lnTo>
                  <a:pt x="217602" y="942959"/>
                </a:lnTo>
                <a:lnTo>
                  <a:pt x="184581" y="917961"/>
                </a:lnTo>
                <a:lnTo>
                  <a:pt x="153980" y="892053"/>
                </a:lnTo>
                <a:lnTo>
                  <a:pt x="125885" y="865280"/>
                </a:lnTo>
                <a:lnTo>
                  <a:pt x="77557" y="809318"/>
                </a:lnTo>
                <a:lnTo>
                  <a:pt x="40287" y="750436"/>
                </a:lnTo>
                <a:lnTo>
                  <a:pt x="14761" y="688998"/>
                </a:lnTo>
                <a:lnTo>
                  <a:pt x="1668" y="625363"/>
                </a:lnTo>
                <a:lnTo>
                  <a:pt x="0" y="592836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227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2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Oplossingen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bedenken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5693410" cy="3518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Brainstorm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–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Ideeën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bedenken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Vergelijken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met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programma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r>
              <a:rPr dirty="0" sz="2800" spc="-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concepten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Keuze</a:t>
            </a:r>
            <a:r>
              <a:rPr dirty="0" sz="2800" spc="-1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maken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3165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4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Brainstorm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–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ideeën</a:t>
            </a:r>
            <a:r>
              <a:rPr dirty="0" sz="4400" spc="-3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bedenken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077211" y="1525524"/>
            <a:ext cx="8591550" cy="4966970"/>
            <a:chOff x="2077211" y="1525524"/>
            <a:chExt cx="8591550" cy="496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6964" y="5978138"/>
              <a:ext cx="1431289" cy="4287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211" y="1525524"/>
              <a:ext cx="7159752" cy="49667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3165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4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Brainstorm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–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ideeën</a:t>
            </a:r>
            <a:r>
              <a:rPr dirty="0" sz="4400" spc="-3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bedenken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6939" y="1793493"/>
            <a:ext cx="9498965" cy="22555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gaan</a:t>
            </a:r>
            <a:r>
              <a:rPr dirty="0" sz="2800" spc="-10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nu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een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brainstorm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maken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met</a:t>
            </a:r>
            <a:r>
              <a:rPr dirty="0" sz="2800" spc="-9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oplossingen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800" spc="-9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jullie probleem.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5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68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6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Programma</a:t>
            </a:r>
            <a:r>
              <a:rPr dirty="0" sz="4400" spc="-8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van</a:t>
            </a:r>
            <a:r>
              <a:rPr dirty="0" sz="4400" spc="-5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eisen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66062"/>
            <a:ext cx="9984105" cy="4181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Zijn</a:t>
            </a:r>
            <a:r>
              <a:rPr dirty="0" sz="26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6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6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nog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steeds</a:t>
            </a:r>
            <a:r>
              <a:rPr dirty="0" sz="26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eens</a:t>
            </a:r>
            <a:r>
              <a:rPr dirty="0" sz="26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met</a:t>
            </a:r>
            <a:r>
              <a:rPr dirty="0" sz="26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6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volgorde</a:t>
            </a:r>
            <a:r>
              <a:rPr dirty="0" sz="26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van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eisen?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55F51"/>
              </a:buClr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Meest</a:t>
            </a:r>
            <a:r>
              <a:rPr dirty="0" sz="26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belangrijke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-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&gt; </a:t>
            </a:r>
            <a:r>
              <a:rPr dirty="0" sz="2600" spc="-20">
                <a:solidFill>
                  <a:srgbClr val="455F51"/>
                </a:solidFill>
                <a:latin typeface="Calibri"/>
                <a:cs typeface="Calibri"/>
              </a:rPr>
              <a:t>rood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Minst</a:t>
            </a:r>
            <a:r>
              <a:rPr dirty="0" sz="26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belangrijke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-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&gt;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blauw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55F51"/>
              </a:buClr>
              <a:buFont typeface="Arial"/>
              <a:buChar char="•"/>
            </a:pPr>
            <a:endParaRPr sz="3650">
              <a:latin typeface="Calibri"/>
              <a:cs typeface="Calibri"/>
            </a:endParaRPr>
          </a:p>
          <a:p>
            <a:pPr marL="241300" marR="5080" indent="-229235">
              <a:lnSpc>
                <a:spcPts val="25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 spc="-20">
                <a:solidFill>
                  <a:srgbClr val="455F51"/>
                </a:solidFill>
                <a:latin typeface="Calibri"/>
                <a:cs typeface="Calibri"/>
              </a:rPr>
              <a:t>Welke</a:t>
            </a:r>
            <a:r>
              <a:rPr dirty="0" sz="26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ideeën</a:t>
            </a:r>
            <a:r>
              <a:rPr dirty="0" sz="26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uit</a:t>
            </a:r>
            <a:r>
              <a:rPr dirty="0" sz="26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6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brainstorm</a:t>
            </a:r>
            <a:r>
              <a:rPr dirty="0" sz="26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voldoen</a:t>
            </a:r>
            <a:r>
              <a:rPr dirty="0" sz="26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aan</a:t>
            </a:r>
            <a:r>
              <a:rPr dirty="0" sz="26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6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meest</a:t>
            </a:r>
            <a:r>
              <a:rPr dirty="0" sz="26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belangrijke</a:t>
            </a:r>
            <a:r>
              <a:rPr dirty="0" sz="26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eisen?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Schrijf</a:t>
            </a:r>
            <a:r>
              <a:rPr dirty="0" sz="26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deze</a:t>
            </a:r>
            <a:r>
              <a:rPr dirty="0" sz="26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455F51"/>
                </a:solidFill>
                <a:latin typeface="Calibri"/>
                <a:cs typeface="Calibri"/>
              </a:rPr>
              <a:t>op!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55F51"/>
              </a:buClr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241300" indent="-229235">
              <a:lnSpc>
                <a:spcPts val="3115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6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455F51"/>
                </a:solidFill>
                <a:latin typeface="Calibri"/>
                <a:cs typeface="Calibri"/>
              </a:rPr>
              <a:t>opgave</a:t>
            </a:r>
            <a:r>
              <a:rPr dirty="0" sz="26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455F51"/>
                </a:solidFill>
                <a:latin typeface="Calibri"/>
                <a:cs typeface="Calibri"/>
              </a:rPr>
              <a:t>2</a:t>
            </a:r>
            <a:endParaRPr sz="2600">
              <a:latin typeface="Calibri"/>
              <a:cs typeface="Calibri"/>
            </a:endParaRPr>
          </a:p>
          <a:p>
            <a:pPr lvl="1" marL="698500" indent="-229235">
              <a:lnSpc>
                <a:spcPts val="263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20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r>
              <a:rPr dirty="0" sz="22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2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2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554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ontwerpproces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630" y="1592710"/>
            <a:ext cx="6265658" cy="49095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464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7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Concepten</a:t>
            </a:r>
            <a:r>
              <a:rPr dirty="0" sz="4400" spc="-4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opstellen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10114915" cy="327342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Bedenk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mogelijke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oplossingen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probleemstelling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werk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deze</a:t>
            </a:r>
            <a:r>
              <a:rPr dirty="0" sz="2800" spc="-1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uit.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15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Tip: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gebruik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brainstorm!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815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9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4:</a:t>
            </a:r>
            <a:r>
              <a:rPr dirty="0" sz="4400" spc="-7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Keuze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maken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7274"/>
            <a:ext cx="10093325" cy="40995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Vul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tabel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met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eisen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verschillende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concepten.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Rood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=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concept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voldoet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niet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aan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5F51"/>
                </a:solidFill>
                <a:latin typeface="Calibri"/>
                <a:cs typeface="Calibri"/>
              </a:rPr>
              <a:t>eis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Groen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=</a:t>
            </a:r>
            <a:r>
              <a:rPr dirty="0" sz="24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concept</a:t>
            </a:r>
            <a:r>
              <a:rPr dirty="0" sz="24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voldoet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aan</a:t>
            </a:r>
            <a:r>
              <a:rPr dirty="0" sz="24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5F51"/>
                </a:solidFill>
                <a:latin typeface="Calibri"/>
                <a:cs typeface="Calibri"/>
              </a:rPr>
              <a:t>eis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455F51"/>
              </a:buClr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74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Kies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een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eindoplossing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die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volgende</a:t>
            </a:r>
            <a:r>
              <a:rPr dirty="0" sz="2800" spc="-8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uur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gaan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uitwerken,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je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mag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concepten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combineren.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opgaven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4</a:t>
            </a: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10</a:t>
            </a:r>
            <a:r>
              <a:rPr dirty="0" sz="24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minuten</a:t>
            </a:r>
            <a:r>
              <a:rPr dirty="0" sz="2400" spc="-2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400" spc="-1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5F51"/>
                </a:solidFill>
                <a:latin typeface="Calibri"/>
                <a:cs typeface="Calibri"/>
              </a:rPr>
              <a:t>tijd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493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5:</a:t>
            </a:r>
            <a:r>
              <a:rPr dirty="0" sz="4400" spc="-2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Oplossingen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uitwerken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63167" y="1797254"/>
            <a:ext cx="4647565" cy="4161154"/>
            <a:chOff x="963167" y="1797254"/>
            <a:chExt cx="4647565" cy="4161154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56" y="1797254"/>
              <a:ext cx="4093368" cy="41611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82217" y="4167377"/>
              <a:ext cx="2254250" cy="1186180"/>
            </a:xfrm>
            <a:custGeom>
              <a:avLst/>
              <a:gdLst/>
              <a:ahLst/>
              <a:cxnLst/>
              <a:rect l="l" t="t" r="r" b="b"/>
              <a:pathLst>
                <a:path w="2254250" h="1186179">
                  <a:moveTo>
                    <a:pt x="0" y="592836"/>
                  </a:moveTo>
                  <a:lnTo>
                    <a:pt x="6613" y="528241"/>
                  </a:lnTo>
                  <a:lnTo>
                    <a:pt x="25993" y="465661"/>
                  </a:lnTo>
                  <a:lnTo>
                    <a:pt x="57454" y="405457"/>
                  </a:lnTo>
                  <a:lnTo>
                    <a:pt x="100308" y="347990"/>
                  </a:lnTo>
                  <a:lnTo>
                    <a:pt x="153867" y="293624"/>
                  </a:lnTo>
                  <a:lnTo>
                    <a:pt x="184446" y="267715"/>
                  </a:lnTo>
                  <a:lnTo>
                    <a:pt x="217444" y="242718"/>
                  </a:lnTo>
                  <a:lnTo>
                    <a:pt x="252774" y="218676"/>
                  </a:lnTo>
                  <a:lnTo>
                    <a:pt x="290351" y="195635"/>
                  </a:lnTo>
                  <a:lnTo>
                    <a:pt x="330088" y="173640"/>
                  </a:lnTo>
                  <a:lnTo>
                    <a:pt x="371901" y="152737"/>
                  </a:lnTo>
                  <a:lnTo>
                    <a:pt x="415702" y="132970"/>
                  </a:lnTo>
                  <a:lnTo>
                    <a:pt x="461406" y="114385"/>
                  </a:lnTo>
                  <a:lnTo>
                    <a:pt x="508927" y="97027"/>
                  </a:lnTo>
                  <a:lnTo>
                    <a:pt x="558179" y="80941"/>
                  </a:lnTo>
                  <a:lnTo>
                    <a:pt x="609076" y="66172"/>
                  </a:lnTo>
                  <a:lnTo>
                    <a:pt x="661532" y="52766"/>
                  </a:lnTo>
                  <a:lnTo>
                    <a:pt x="715461" y="40768"/>
                  </a:lnTo>
                  <a:lnTo>
                    <a:pt x="770778" y="30223"/>
                  </a:lnTo>
                  <a:lnTo>
                    <a:pt x="827396" y="21177"/>
                  </a:lnTo>
                  <a:lnTo>
                    <a:pt x="885229" y="13674"/>
                  </a:lnTo>
                  <a:lnTo>
                    <a:pt x="944192" y="7759"/>
                  </a:lnTo>
                  <a:lnTo>
                    <a:pt x="1004198" y="3478"/>
                  </a:lnTo>
                  <a:lnTo>
                    <a:pt x="1065162" y="877"/>
                  </a:lnTo>
                  <a:lnTo>
                    <a:pt x="1126998" y="0"/>
                  </a:lnTo>
                  <a:lnTo>
                    <a:pt x="1188833" y="877"/>
                  </a:lnTo>
                  <a:lnTo>
                    <a:pt x="1249797" y="3478"/>
                  </a:lnTo>
                  <a:lnTo>
                    <a:pt x="1309803" y="7759"/>
                  </a:lnTo>
                  <a:lnTo>
                    <a:pt x="1368766" y="13674"/>
                  </a:lnTo>
                  <a:lnTo>
                    <a:pt x="1426599" y="21177"/>
                  </a:lnTo>
                  <a:lnTo>
                    <a:pt x="1483217" y="30223"/>
                  </a:lnTo>
                  <a:lnTo>
                    <a:pt x="1538534" y="40768"/>
                  </a:lnTo>
                  <a:lnTo>
                    <a:pt x="1592463" y="52766"/>
                  </a:lnTo>
                  <a:lnTo>
                    <a:pt x="1644919" y="66172"/>
                  </a:lnTo>
                  <a:lnTo>
                    <a:pt x="1695816" y="80941"/>
                  </a:lnTo>
                  <a:lnTo>
                    <a:pt x="1745068" y="97027"/>
                  </a:lnTo>
                  <a:lnTo>
                    <a:pt x="1792589" y="114385"/>
                  </a:lnTo>
                  <a:lnTo>
                    <a:pt x="1838293" y="132970"/>
                  </a:lnTo>
                  <a:lnTo>
                    <a:pt x="1882094" y="152737"/>
                  </a:lnTo>
                  <a:lnTo>
                    <a:pt x="1923907" y="173640"/>
                  </a:lnTo>
                  <a:lnTo>
                    <a:pt x="1963644" y="195635"/>
                  </a:lnTo>
                  <a:lnTo>
                    <a:pt x="2001221" y="218676"/>
                  </a:lnTo>
                  <a:lnTo>
                    <a:pt x="2036551" y="242718"/>
                  </a:lnTo>
                  <a:lnTo>
                    <a:pt x="2069549" y="267715"/>
                  </a:lnTo>
                  <a:lnTo>
                    <a:pt x="2100128" y="293623"/>
                  </a:lnTo>
                  <a:lnTo>
                    <a:pt x="2128203" y="320397"/>
                  </a:lnTo>
                  <a:lnTo>
                    <a:pt x="2176495" y="376359"/>
                  </a:lnTo>
                  <a:lnTo>
                    <a:pt x="2213738" y="435239"/>
                  </a:lnTo>
                  <a:lnTo>
                    <a:pt x="2239245" y="496676"/>
                  </a:lnTo>
                  <a:lnTo>
                    <a:pt x="2252328" y="560309"/>
                  </a:lnTo>
                  <a:lnTo>
                    <a:pt x="2253996" y="592836"/>
                  </a:lnTo>
                  <a:lnTo>
                    <a:pt x="2252328" y="625362"/>
                  </a:lnTo>
                  <a:lnTo>
                    <a:pt x="2239245" y="688995"/>
                  </a:lnTo>
                  <a:lnTo>
                    <a:pt x="2213738" y="750432"/>
                  </a:lnTo>
                  <a:lnTo>
                    <a:pt x="2176495" y="809312"/>
                  </a:lnTo>
                  <a:lnTo>
                    <a:pt x="2128203" y="865274"/>
                  </a:lnTo>
                  <a:lnTo>
                    <a:pt x="2100128" y="892048"/>
                  </a:lnTo>
                  <a:lnTo>
                    <a:pt x="2069549" y="917956"/>
                  </a:lnTo>
                  <a:lnTo>
                    <a:pt x="2036551" y="942953"/>
                  </a:lnTo>
                  <a:lnTo>
                    <a:pt x="2001221" y="966995"/>
                  </a:lnTo>
                  <a:lnTo>
                    <a:pt x="1963644" y="990036"/>
                  </a:lnTo>
                  <a:lnTo>
                    <a:pt x="1923907" y="1012031"/>
                  </a:lnTo>
                  <a:lnTo>
                    <a:pt x="1882094" y="1032934"/>
                  </a:lnTo>
                  <a:lnTo>
                    <a:pt x="1838293" y="1052701"/>
                  </a:lnTo>
                  <a:lnTo>
                    <a:pt x="1792589" y="1071286"/>
                  </a:lnTo>
                  <a:lnTo>
                    <a:pt x="1745068" y="1088644"/>
                  </a:lnTo>
                  <a:lnTo>
                    <a:pt x="1695816" y="1104730"/>
                  </a:lnTo>
                  <a:lnTo>
                    <a:pt x="1644919" y="1119499"/>
                  </a:lnTo>
                  <a:lnTo>
                    <a:pt x="1592463" y="1132905"/>
                  </a:lnTo>
                  <a:lnTo>
                    <a:pt x="1538534" y="1144903"/>
                  </a:lnTo>
                  <a:lnTo>
                    <a:pt x="1483217" y="1155448"/>
                  </a:lnTo>
                  <a:lnTo>
                    <a:pt x="1426599" y="1164494"/>
                  </a:lnTo>
                  <a:lnTo>
                    <a:pt x="1368766" y="1171997"/>
                  </a:lnTo>
                  <a:lnTo>
                    <a:pt x="1309803" y="1177912"/>
                  </a:lnTo>
                  <a:lnTo>
                    <a:pt x="1249797" y="1182193"/>
                  </a:lnTo>
                  <a:lnTo>
                    <a:pt x="1188833" y="1184794"/>
                  </a:lnTo>
                  <a:lnTo>
                    <a:pt x="1126998" y="1185672"/>
                  </a:lnTo>
                  <a:lnTo>
                    <a:pt x="1065162" y="1184794"/>
                  </a:lnTo>
                  <a:lnTo>
                    <a:pt x="1004198" y="1182193"/>
                  </a:lnTo>
                  <a:lnTo>
                    <a:pt x="944192" y="1177912"/>
                  </a:lnTo>
                  <a:lnTo>
                    <a:pt x="885229" y="1171997"/>
                  </a:lnTo>
                  <a:lnTo>
                    <a:pt x="827396" y="1164494"/>
                  </a:lnTo>
                  <a:lnTo>
                    <a:pt x="770778" y="1155448"/>
                  </a:lnTo>
                  <a:lnTo>
                    <a:pt x="715461" y="1144903"/>
                  </a:lnTo>
                  <a:lnTo>
                    <a:pt x="661532" y="1132905"/>
                  </a:lnTo>
                  <a:lnTo>
                    <a:pt x="609076" y="1119499"/>
                  </a:lnTo>
                  <a:lnTo>
                    <a:pt x="558179" y="1104730"/>
                  </a:lnTo>
                  <a:lnTo>
                    <a:pt x="508927" y="1088644"/>
                  </a:lnTo>
                  <a:lnTo>
                    <a:pt x="461406" y="1071286"/>
                  </a:lnTo>
                  <a:lnTo>
                    <a:pt x="415702" y="1052701"/>
                  </a:lnTo>
                  <a:lnTo>
                    <a:pt x="371901" y="1032934"/>
                  </a:lnTo>
                  <a:lnTo>
                    <a:pt x="330088" y="1012031"/>
                  </a:lnTo>
                  <a:lnTo>
                    <a:pt x="290351" y="990036"/>
                  </a:lnTo>
                  <a:lnTo>
                    <a:pt x="252774" y="966995"/>
                  </a:lnTo>
                  <a:lnTo>
                    <a:pt x="217444" y="942953"/>
                  </a:lnTo>
                  <a:lnTo>
                    <a:pt x="184446" y="917956"/>
                  </a:lnTo>
                  <a:lnTo>
                    <a:pt x="153867" y="892048"/>
                  </a:lnTo>
                  <a:lnTo>
                    <a:pt x="125792" y="865274"/>
                  </a:lnTo>
                  <a:lnTo>
                    <a:pt x="77500" y="809312"/>
                  </a:lnTo>
                  <a:lnTo>
                    <a:pt x="40257" y="750432"/>
                  </a:lnTo>
                  <a:lnTo>
                    <a:pt x="14750" y="688995"/>
                  </a:lnTo>
                  <a:lnTo>
                    <a:pt x="1667" y="625362"/>
                  </a:lnTo>
                  <a:lnTo>
                    <a:pt x="0" y="59283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493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5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5:</a:t>
            </a:r>
            <a:r>
              <a:rPr dirty="0" sz="4400" spc="-2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Oplossingen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uitwerken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07918"/>
            <a:ext cx="8090534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Opgaven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1</a:t>
            </a:r>
            <a:r>
              <a:rPr dirty="0" sz="2800" spc="-4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t/m</a:t>
            </a:r>
            <a:r>
              <a:rPr dirty="0" sz="2800" spc="-3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455F51"/>
                </a:solidFill>
                <a:latin typeface="Calibri"/>
                <a:cs typeface="Calibri"/>
              </a:rPr>
              <a:t>4: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10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maakt</a:t>
            </a:r>
            <a:r>
              <a:rPr dirty="0" sz="2800" spc="-9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jullie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idee</a:t>
            </a:r>
            <a:r>
              <a:rPr dirty="0" sz="2800" spc="-9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uniek?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Hoe</a:t>
            </a:r>
            <a:r>
              <a:rPr dirty="0" sz="2800" spc="-7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maak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je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dat</a:t>
            </a:r>
            <a:r>
              <a:rPr dirty="0" sz="28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duidelijk</a:t>
            </a:r>
            <a:r>
              <a:rPr dirty="0" sz="2800" spc="-3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aan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jury?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2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verplichte</a:t>
            </a:r>
            <a:r>
              <a:rPr dirty="0" sz="28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eindproducten: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b="1">
                <a:solidFill>
                  <a:srgbClr val="455F51"/>
                </a:solidFill>
                <a:latin typeface="Calibri"/>
                <a:cs typeface="Calibri"/>
              </a:rPr>
              <a:t>Uitwerking</a:t>
            </a:r>
            <a:r>
              <a:rPr dirty="0" sz="2800" spc="-95" b="1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55F51"/>
                </a:solidFill>
                <a:latin typeface="Calibri"/>
                <a:cs typeface="Calibri"/>
              </a:rPr>
              <a:t>oplossing</a:t>
            </a:r>
            <a:r>
              <a:rPr dirty="0" sz="2800" spc="-105" b="1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55F51"/>
                </a:solidFill>
                <a:latin typeface="Calibri"/>
                <a:cs typeface="Calibri"/>
              </a:rPr>
              <a:t>(maquette</a:t>
            </a:r>
            <a:r>
              <a:rPr dirty="0" sz="2800" spc="-90" b="1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dirty="0" sz="2800" spc="-110" b="1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55F51"/>
                </a:solidFill>
                <a:latin typeface="Calibri"/>
                <a:cs typeface="Calibri"/>
              </a:rPr>
              <a:t>ontwerptekening)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 b="1">
                <a:solidFill>
                  <a:srgbClr val="455F51"/>
                </a:solidFill>
                <a:latin typeface="Calibri"/>
                <a:cs typeface="Calibri"/>
              </a:rPr>
              <a:t>Presentatie/reclameposter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852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6: </a:t>
            </a:r>
            <a:r>
              <a:rPr dirty="0" sz="4400" spc="-20" b="0">
                <a:latin typeface="Calibri Light"/>
                <a:cs typeface="Calibri Light"/>
              </a:rPr>
              <a:t>Presentaties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83919" y="1797254"/>
            <a:ext cx="4726305" cy="4161154"/>
            <a:chOff x="883919" y="1797254"/>
            <a:chExt cx="4726305" cy="4161154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56" y="1797254"/>
              <a:ext cx="4093368" cy="41611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02969" y="2460498"/>
              <a:ext cx="2254250" cy="1186180"/>
            </a:xfrm>
            <a:custGeom>
              <a:avLst/>
              <a:gdLst/>
              <a:ahLst/>
              <a:cxnLst/>
              <a:rect l="l" t="t" r="r" b="b"/>
              <a:pathLst>
                <a:path w="2254250" h="1186179">
                  <a:moveTo>
                    <a:pt x="0" y="592836"/>
                  </a:moveTo>
                  <a:lnTo>
                    <a:pt x="6613" y="528241"/>
                  </a:lnTo>
                  <a:lnTo>
                    <a:pt x="25993" y="465661"/>
                  </a:lnTo>
                  <a:lnTo>
                    <a:pt x="57454" y="405457"/>
                  </a:lnTo>
                  <a:lnTo>
                    <a:pt x="100308" y="347990"/>
                  </a:lnTo>
                  <a:lnTo>
                    <a:pt x="153867" y="293624"/>
                  </a:lnTo>
                  <a:lnTo>
                    <a:pt x="184446" y="267715"/>
                  </a:lnTo>
                  <a:lnTo>
                    <a:pt x="217444" y="242718"/>
                  </a:lnTo>
                  <a:lnTo>
                    <a:pt x="252774" y="218676"/>
                  </a:lnTo>
                  <a:lnTo>
                    <a:pt x="290351" y="195635"/>
                  </a:lnTo>
                  <a:lnTo>
                    <a:pt x="330088" y="173640"/>
                  </a:lnTo>
                  <a:lnTo>
                    <a:pt x="371901" y="152737"/>
                  </a:lnTo>
                  <a:lnTo>
                    <a:pt x="415702" y="132970"/>
                  </a:lnTo>
                  <a:lnTo>
                    <a:pt x="461406" y="114385"/>
                  </a:lnTo>
                  <a:lnTo>
                    <a:pt x="508927" y="97027"/>
                  </a:lnTo>
                  <a:lnTo>
                    <a:pt x="558179" y="80941"/>
                  </a:lnTo>
                  <a:lnTo>
                    <a:pt x="609076" y="66172"/>
                  </a:lnTo>
                  <a:lnTo>
                    <a:pt x="661532" y="52766"/>
                  </a:lnTo>
                  <a:lnTo>
                    <a:pt x="715461" y="40768"/>
                  </a:lnTo>
                  <a:lnTo>
                    <a:pt x="770778" y="30223"/>
                  </a:lnTo>
                  <a:lnTo>
                    <a:pt x="827396" y="21177"/>
                  </a:lnTo>
                  <a:lnTo>
                    <a:pt x="885229" y="13674"/>
                  </a:lnTo>
                  <a:lnTo>
                    <a:pt x="944192" y="7759"/>
                  </a:lnTo>
                  <a:lnTo>
                    <a:pt x="1004198" y="3478"/>
                  </a:lnTo>
                  <a:lnTo>
                    <a:pt x="1065162" y="877"/>
                  </a:lnTo>
                  <a:lnTo>
                    <a:pt x="1126998" y="0"/>
                  </a:lnTo>
                  <a:lnTo>
                    <a:pt x="1188833" y="877"/>
                  </a:lnTo>
                  <a:lnTo>
                    <a:pt x="1249797" y="3478"/>
                  </a:lnTo>
                  <a:lnTo>
                    <a:pt x="1309803" y="7759"/>
                  </a:lnTo>
                  <a:lnTo>
                    <a:pt x="1368766" y="13674"/>
                  </a:lnTo>
                  <a:lnTo>
                    <a:pt x="1426599" y="21177"/>
                  </a:lnTo>
                  <a:lnTo>
                    <a:pt x="1483217" y="30223"/>
                  </a:lnTo>
                  <a:lnTo>
                    <a:pt x="1538534" y="40768"/>
                  </a:lnTo>
                  <a:lnTo>
                    <a:pt x="1592463" y="52766"/>
                  </a:lnTo>
                  <a:lnTo>
                    <a:pt x="1644919" y="66172"/>
                  </a:lnTo>
                  <a:lnTo>
                    <a:pt x="1695816" y="80941"/>
                  </a:lnTo>
                  <a:lnTo>
                    <a:pt x="1745068" y="97027"/>
                  </a:lnTo>
                  <a:lnTo>
                    <a:pt x="1792589" y="114385"/>
                  </a:lnTo>
                  <a:lnTo>
                    <a:pt x="1838293" y="132970"/>
                  </a:lnTo>
                  <a:lnTo>
                    <a:pt x="1882094" y="152737"/>
                  </a:lnTo>
                  <a:lnTo>
                    <a:pt x="1923907" y="173640"/>
                  </a:lnTo>
                  <a:lnTo>
                    <a:pt x="1963644" y="195635"/>
                  </a:lnTo>
                  <a:lnTo>
                    <a:pt x="2001221" y="218676"/>
                  </a:lnTo>
                  <a:lnTo>
                    <a:pt x="2036551" y="242718"/>
                  </a:lnTo>
                  <a:lnTo>
                    <a:pt x="2069549" y="267715"/>
                  </a:lnTo>
                  <a:lnTo>
                    <a:pt x="2100128" y="293624"/>
                  </a:lnTo>
                  <a:lnTo>
                    <a:pt x="2128203" y="320397"/>
                  </a:lnTo>
                  <a:lnTo>
                    <a:pt x="2176495" y="376359"/>
                  </a:lnTo>
                  <a:lnTo>
                    <a:pt x="2213738" y="435239"/>
                  </a:lnTo>
                  <a:lnTo>
                    <a:pt x="2239245" y="496676"/>
                  </a:lnTo>
                  <a:lnTo>
                    <a:pt x="2252328" y="560309"/>
                  </a:lnTo>
                  <a:lnTo>
                    <a:pt x="2253996" y="592836"/>
                  </a:lnTo>
                  <a:lnTo>
                    <a:pt x="2252328" y="625362"/>
                  </a:lnTo>
                  <a:lnTo>
                    <a:pt x="2239245" y="688995"/>
                  </a:lnTo>
                  <a:lnTo>
                    <a:pt x="2213738" y="750432"/>
                  </a:lnTo>
                  <a:lnTo>
                    <a:pt x="2176495" y="809312"/>
                  </a:lnTo>
                  <a:lnTo>
                    <a:pt x="2128203" y="865274"/>
                  </a:lnTo>
                  <a:lnTo>
                    <a:pt x="2100128" y="892047"/>
                  </a:lnTo>
                  <a:lnTo>
                    <a:pt x="2069549" y="917956"/>
                  </a:lnTo>
                  <a:lnTo>
                    <a:pt x="2036551" y="942953"/>
                  </a:lnTo>
                  <a:lnTo>
                    <a:pt x="2001221" y="966995"/>
                  </a:lnTo>
                  <a:lnTo>
                    <a:pt x="1963644" y="990036"/>
                  </a:lnTo>
                  <a:lnTo>
                    <a:pt x="1923907" y="1012031"/>
                  </a:lnTo>
                  <a:lnTo>
                    <a:pt x="1882094" y="1032934"/>
                  </a:lnTo>
                  <a:lnTo>
                    <a:pt x="1838293" y="1052701"/>
                  </a:lnTo>
                  <a:lnTo>
                    <a:pt x="1792589" y="1071286"/>
                  </a:lnTo>
                  <a:lnTo>
                    <a:pt x="1745068" y="1088644"/>
                  </a:lnTo>
                  <a:lnTo>
                    <a:pt x="1695816" y="1104730"/>
                  </a:lnTo>
                  <a:lnTo>
                    <a:pt x="1644919" y="1119499"/>
                  </a:lnTo>
                  <a:lnTo>
                    <a:pt x="1592463" y="1132905"/>
                  </a:lnTo>
                  <a:lnTo>
                    <a:pt x="1538534" y="1144903"/>
                  </a:lnTo>
                  <a:lnTo>
                    <a:pt x="1483217" y="1155448"/>
                  </a:lnTo>
                  <a:lnTo>
                    <a:pt x="1426599" y="1164494"/>
                  </a:lnTo>
                  <a:lnTo>
                    <a:pt x="1368766" y="1171997"/>
                  </a:lnTo>
                  <a:lnTo>
                    <a:pt x="1309803" y="1177912"/>
                  </a:lnTo>
                  <a:lnTo>
                    <a:pt x="1249797" y="1182193"/>
                  </a:lnTo>
                  <a:lnTo>
                    <a:pt x="1188833" y="1184794"/>
                  </a:lnTo>
                  <a:lnTo>
                    <a:pt x="1126998" y="1185671"/>
                  </a:lnTo>
                  <a:lnTo>
                    <a:pt x="1065162" y="1184794"/>
                  </a:lnTo>
                  <a:lnTo>
                    <a:pt x="1004198" y="1182193"/>
                  </a:lnTo>
                  <a:lnTo>
                    <a:pt x="944192" y="1177912"/>
                  </a:lnTo>
                  <a:lnTo>
                    <a:pt x="885229" y="1171997"/>
                  </a:lnTo>
                  <a:lnTo>
                    <a:pt x="827396" y="1164494"/>
                  </a:lnTo>
                  <a:lnTo>
                    <a:pt x="770778" y="1155448"/>
                  </a:lnTo>
                  <a:lnTo>
                    <a:pt x="715461" y="1144903"/>
                  </a:lnTo>
                  <a:lnTo>
                    <a:pt x="661532" y="1132905"/>
                  </a:lnTo>
                  <a:lnTo>
                    <a:pt x="609076" y="1119499"/>
                  </a:lnTo>
                  <a:lnTo>
                    <a:pt x="558179" y="1104730"/>
                  </a:lnTo>
                  <a:lnTo>
                    <a:pt x="508927" y="1088644"/>
                  </a:lnTo>
                  <a:lnTo>
                    <a:pt x="461406" y="1071286"/>
                  </a:lnTo>
                  <a:lnTo>
                    <a:pt x="415702" y="1052701"/>
                  </a:lnTo>
                  <a:lnTo>
                    <a:pt x="371901" y="1032934"/>
                  </a:lnTo>
                  <a:lnTo>
                    <a:pt x="330088" y="1012031"/>
                  </a:lnTo>
                  <a:lnTo>
                    <a:pt x="290351" y="990036"/>
                  </a:lnTo>
                  <a:lnTo>
                    <a:pt x="252774" y="966995"/>
                  </a:lnTo>
                  <a:lnTo>
                    <a:pt x="217444" y="942953"/>
                  </a:lnTo>
                  <a:lnTo>
                    <a:pt x="184446" y="917956"/>
                  </a:lnTo>
                  <a:lnTo>
                    <a:pt x="153867" y="892047"/>
                  </a:lnTo>
                  <a:lnTo>
                    <a:pt x="125792" y="865274"/>
                  </a:lnTo>
                  <a:lnTo>
                    <a:pt x="77500" y="809312"/>
                  </a:lnTo>
                  <a:lnTo>
                    <a:pt x="40257" y="750432"/>
                  </a:lnTo>
                  <a:lnTo>
                    <a:pt x="14750" y="688995"/>
                  </a:lnTo>
                  <a:lnTo>
                    <a:pt x="1667" y="625362"/>
                  </a:lnTo>
                  <a:lnTo>
                    <a:pt x="0" y="59283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852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6: </a:t>
            </a:r>
            <a:r>
              <a:rPr dirty="0" sz="4400" spc="-20" b="0">
                <a:latin typeface="Calibri Light"/>
                <a:cs typeface="Calibri Light"/>
              </a:rPr>
              <a:t>Presentaties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6096635" cy="1475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solidFill>
                  <a:srgbClr val="455F51"/>
                </a:solidFill>
                <a:latin typeface="Calibri"/>
                <a:cs typeface="Calibri"/>
              </a:rPr>
              <a:t>Presentatie</a:t>
            </a:r>
            <a:r>
              <a:rPr dirty="0" sz="2800" spc="-5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voor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Jury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dirty="0" sz="2800" spc="-4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Medeleerlingen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55F5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Schema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3804079"/>
            <a:ext cx="4855845" cy="166878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Formulieren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Beoordelingsformulier</a:t>
            </a:r>
            <a:r>
              <a:rPr dirty="0" sz="2400" spc="-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“Rubric”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Evaluatieformulier</a:t>
            </a:r>
            <a:r>
              <a:rPr dirty="0" sz="2400" spc="-6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samenwerking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Evaluatieformulier</a:t>
            </a:r>
            <a:r>
              <a:rPr dirty="0" sz="2400" spc="-5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2235" y="1227200"/>
            <a:ext cx="3791308" cy="17430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210170" y="3004261"/>
            <a:ext cx="91186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800" spc="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Presentaties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871" y="581025"/>
            <a:ext cx="3791308" cy="17430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59142" y="2395982"/>
            <a:ext cx="88582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Presentaties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229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10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6: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Presentatie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schema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826668" y="2400426"/>
          <a:ext cx="10534015" cy="2871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2690"/>
                <a:gridCol w="1732914"/>
                <a:gridCol w="1573529"/>
                <a:gridCol w="1748790"/>
                <a:gridCol w="1635759"/>
                <a:gridCol w="1353820"/>
              </a:tblGrid>
              <a:tr h="485775">
                <a:tc>
                  <a:txBody>
                    <a:bodyPr/>
                    <a:lstStyle/>
                    <a:p>
                      <a:pPr marL="193040">
                        <a:lnSpc>
                          <a:spcPts val="3410"/>
                        </a:lnSpc>
                      </a:pPr>
                      <a:r>
                        <a:rPr dirty="0" sz="3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Tijd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0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Poster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0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Kijkt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0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Poster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0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Kijkt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0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Pauze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13:50-</a:t>
                      </a: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>
                          <a:latin typeface="Calibri"/>
                          <a:cs typeface="Calibri"/>
                        </a:rPr>
                        <a:t>Experts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4, </a:t>
                      </a:r>
                      <a:r>
                        <a:rPr dirty="0" sz="3000" spc="-50">
                          <a:latin typeface="Calibri"/>
                          <a:cs typeface="Calibri"/>
                        </a:rPr>
                        <a:t>5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2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14:00-</a:t>
                      </a: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2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>
                          <a:latin typeface="Calibri"/>
                          <a:cs typeface="Calibri"/>
                        </a:rPr>
                        <a:t>Experts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4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5, </a:t>
                      </a:r>
                      <a:r>
                        <a:rPr dirty="0" sz="3000" spc="-50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14:10-</a:t>
                      </a: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14:20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>
                          <a:latin typeface="Calibri"/>
                          <a:cs typeface="Calibri"/>
                        </a:rPr>
                        <a:t>Experts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5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1, </a:t>
                      </a:r>
                      <a:r>
                        <a:rPr dirty="0" sz="3000" spc="-50">
                          <a:latin typeface="Calibri"/>
                          <a:cs typeface="Calibri"/>
                        </a:rPr>
                        <a:t>2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4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14:20-</a:t>
                      </a: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14:30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4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>
                          <a:latin typeface="Calibri"/>
                          <a:cs typeface="Calibri"/>
                        </a:rPr>
                        <a:t>Experts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2, </a:t>
                      </a:r>
                      <a:r>
                        <a:rPr dirty="0" sz="3000" spc="-5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5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E8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14:30-14:40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39E39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5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415"/>
                        </a:lnSpc>
                      </a:pPr>
                      <a:r>
                        <a:rPr dirty="0" sz="3000" spc="-10">
                          <a:latin typeface="Calibri"/>
                          <a:cs typeface="Calibri"/>
                        </a:rPr>
                        <a:t>Experts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2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3, </a:t>
                      </a:r>
                      <a:r>
                        <a:rPr dirty="0" sz="3000" spc="-50">
                          <a:latin typeface="Calibri"/>
                          <a:cs typeface="Calibri"/>
                        </a:rPr>
                        <a:t>4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415"/>
                        </a:lnSpc>
                      </a:pPr>
                      <a:r>
                        <a:rPr dirty="0" sz="3000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FCE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04797"/>
            <a:ext cx="8284845" cy="20637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and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winner</a:t>
            </a:r>
            <a:r>
              <a:rPr dirty="0" spc="-25"/>
              <a:t> is</a:t>
            </a:r>
          </a:p>
          <a:p>
            <a:pPr marL="4585335">
              <a:lnSpc>
                <a:spcPct val="100000"/>
              </a:lnSpc>
              <a:spcBef>
                <a:spcPts val="209"/>
              </a:spcBef>
            </a:pPr>
            <a:r>
              <a:rPr dirty="0" spc="-10"/>
              <a:t>……………….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Bedankt</a:t>
            </a: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/>
              <a:t>voor</a:t>
            </a:r>
            <a:r>
              <a:rPr dirty="0" spc="-60"/>
              <a:t> </a:t>
            </a:r>
            <a:r>
              <a:rPr dirty="0"/>
              <a:t>jullie</a:t>
            </a:r>
            <a:r>
              <a:rPr dirty="0" spc="-100"/>
              <a:t> </a:t>
            </a:r>
            <a:r>
              <a:rPr dirty="0" spc="-10"/>
              <a:t>deelname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554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30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ontwerpproces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49630" y="0"/>
            <a:ext cx="11242675" cy="6502400"/>
            <a:chOff x="949630" y="0"/>
            <a:chExt cx="11242675" cy="65024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630" y="1592710"/>
              <a:ext cx="6265658" cy="49095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8188" y="0"/>
              <a:ext cx="5353811" cy="45552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383905" y="437553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516856" y="1510283"/>
            <a:ext cx="4093845" cy="4448175"/>
            <a:chOff x="1516856" y="1510283"/>
            <a:chExt cx="4093845" cy="444817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56" y="1797254"/>
              <a:ext cx="4093368" cy="41611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477261" y="1529333"/>
              <a:ext cx="2254250" cy="1187450"/>
            </a:xfrm>
            <a:custGeom>
              <a:avLst/>
              <a:gdLst/>
              <a:ahLst/>
              <a:cxnLst/>
              <a:rect l="l" t="t" r="r" b="b"/>
              <a:pathLst>
                <a:path w="2254250" h="1187450">
                  <a:moveTo>
                    <a:pt x="0" y="593598"/>
                  </a:moveTo>
                  <a:lnTo>
                    <a:pt x="6613" y="528927"/>
                  </a:lnTo>
                  <a:lnTo>
                    <a:pt x="25993" y="466271"/>
                  </a:lnTo>
                  <a:lnTo>
                    <a:pt x="57454" y="405993"/>
                  </a:lnTo>
                  <a:lnTo>
                    <a:pt x="100308" y="348455"/>
                  </a:lnTo>
                  <a:lnTo>
                    <a:pt x="153867" y="294019"/>
                  </a:lnTo>
                  <a:lnTo>
                    <a:pt x="184446" y="268077"/>
                  </a:lnTo>
                  <a:lnTo>
                    <a:pt x="217444" y="243047"/>
                  </a:lnTo>
                  <a:lnTo>
                    <a:pt x="252774" y="218974"/>
                  </a:lnTo>
                  <a:lnTo>
                    <a:pt x="290351" y="195902"/>
                  </a:lnTo>
                  <a:lnTo>
                    <a:pt x="330088" y="173878"/>
                  </a:lnTo>
                  <a:lnTo>
                    <a:pt x="371901" y="152947"/>
                  </a:lnTo>
                  <a:lnTo>
                    <a:pt x="415702" y="133154"/>
                  </a:lnTo>
                  <a:lnTo>
                    <a:pt x="461406" y="114543"/>
                  </a:lnTo>
                  <a:lnTo>
                    <a:pt x="508927" y="97162"/>
                  </a:lnTo>
                  <a:lnTo>
                    <a:pt x="558179" y="81054"/>
                  </a:lnTo>
                  <a:lnTo>
                    <a:pt x="609076" y="66265"/>
                  </a:lnTo>
                  <a:lnTo>
                    <a:pt x="661532" y="52841"/>
                  </a:lnTo>
                  <a:lnTo>
                    <a:pt x="715461" y="40826"/>
                  </a:lnTo>
                  <a:lnTo>
                    <a:pt x="770778" y="30266"/>
                  </a:lnTo>
                  <a:lnTo>
                    <a:pt x="827396" y="21207"/>
                  </a:lnTo>
                  <a:lnTo>
                    <a:pt x="885229" y="13693"/>
                  </a:lnTo>
                  <a:lnTo>
                    <a:pt x="944192" y="7770"/>
                  </a:lnTo>
                  <a:lnTo>
                    <a:pt x="1004198" y="3483"/>
                  </a:lnTo>
                  <a:lnTo>
                    <a:pt x="1065162" y="878"/>
                  </a:lnTo>
                  <a:lnTo>
                    <a:pt x="1126998" y="0"/>
                  </a:lnTo>
                  <a:lnTo>
                    <a:pt x="1188833" y="878"/>
                  </a:lnTo>
                  <a:lnTo>
                    <a:pt x="1249797" y="3483"/>
                  </a:lnTo>
                  <a:lnTo>
                    <a:pt x="1309803" y="7770"/>
                  </a:lnTo>
                  <a:lnTo>
                    <a:pt x="1368766" y="13693"/>
                  </a:lnTo>
                  <a:lnTo>
                    <a:pt x="1426599" y="21207"/>
                  </a:lnTo>
                  <a:lnTo>
                    <a:pt x="1483217" y="30266"/>
                  </a:lnTo>
                  <a:lnTo>
                    <a:pt x="1538534" y="40826"/>
                  </a:lnTo>
                  <a:lnTo>
                    <a:pt x="1592463" y="52841"/>
                  </a:lnTo>
                  <a:lnTo>
                    <a:pt x="1644919" y="66265"/>
                  </a:lnTo>
                  <a:lnTo>
                    <a:pt x="1695816" y="81054"/>
                  </a:lnTo>
                  <a:lnTo>
                    <a:pt x="1745068" y="97162"/>
                  </a:lnTo>
                  <a:lnTo>
                    <a:pt x="1792589" y="114543"/>
                  </a:lnTo>
                  <a:lnTo>
                    <a:pt x="1838293" y="133154"/>
                  </a:lnTo>
                  <a:lnTo>
                    <a:pt x="1882094" y="152947"/>
                  </a:lnTo>
                  <a:lnTo>
                    <a:pt x="1923907" y="173878"/>
                  </a:lnTo>
                  <a:lnTo>
                    <a:pt x="1963644" y="195902"/>
                  </a:lnTo>
                  <a:lnTo>
                    <a:pt x="2001221" y="218974"/>
                  </a:lnTo>
                  <a:lnTo>
                    <a:pt x="2036551" y="243047"/>
                  </a:lnTo>
                  <a:lnTo>
                    <a:pt x="2069549" y="268077"/>
                  </a:lnTo>
                  <a:lnTo>
                    <a:pt x="2100128" y="294019"/>
                  </a:lnTo>
                  <a:lnTo>
                    <a:pt x="2128203" y="320826"/>
                  </a:lnTo>
                  <a:lnTo>
                    <a:pt x="2176495" y="376859"/>
                  </a:lnTo>
                  <a:lnTo>
                    <a:pt x="2213738" y="435812"/>
                  </a:lnTo>
                  <a:lnTo>
                    <a:pt x="2239245" y="497325"/>
                  </a:lnTo>
                  <a:lnTo>
                    <a:pt x="2252328" y="561033"/>
                  </a:lnTo>
                  <a:lnTo>
                    <a:pt x="2253996" y="593598"/>
                  </a:lnTo>
                  <a:lnTo>
                    <a:pt x="2252328" y="626162"/>
                  </a:lnTo>
                  <a:lnTo>
                    <a:pt x="2239245" y="689870"/>
                  </a:lnTo>
                  <a:lnTo>
                    <a:pt x="2213738" y="751383"/>
                  </a:lnTo>
                  <a:lnTo>
                    <a:pt x="2176495" y="810336"/>
                  </a:lnTo>
                  <a:lnTo>
                    <a:pt x="2128203" y="866369"/>
                  </a:lnTo>
                  <a:lnTo>
                    <a:pt x="2100128" y="893176"/>
                  </a:lnTo>
                  <a:lnTo>
                    <a:pt x="2069549" y="919118"/>
                  </a:lnTo>
                  <a:lnTo>
                    <a:pt x="2036551" y="944148"/>
                  </a:lnTo>
                  <a:lnTo>
                    <a:pt x="2001221" y="968221"/>
                  </a:lnTo>
                  <a:lnTo>
                    <a:pt x="1963644" y="991293"/>
                  </a:lnTo>
                  <a:lnTo>
                    <a:pt x="1923907" y="1013317"/>
                  </a:lnTo>
                  <a:lnTo>
                    <a:pt x="1882094" y="1034248"/>
                  </a:lnTo>
                  <a:lnTo>
                    <a:pt x="1838293" y="1054041"/>
                  </a:lnTo>
                  <a:lnTo>
                    <a:pt x="1792589" y="1072652"/>
                  </a:lnTo>
                  <a:lnTo>
                    <a:pt x="1745068" y="1090033"/>
                  </a:lnTo>
                  <a:lnTo>
                    <a:pt x="1695816" y="1106141"/>
                  </a:lnTo>
                  <a:lnTo>
                    <a:pt x="1644919" y="1120930"/>
                  </a:lnTo>
                  <a:lnTo>
                    <a:pt x="1592463" y="1134354"/>
                  </a:lnTo>
                  <a:lnTo>
                    <a:pt x="1538534" y="1146369"/>
                  </a:lnTo>
                  <a:lnTo>
                    <a:pt x="1483217" y="1156929"/>
                  </a:lnTo>
                  <a:lnTo>
                    <a:pt x="1426599" y="1165988"/>
                  </a:lnTo>
                  <a:lnTo>
                    <a:pt x="1368766" y="1173502"/>
                  </a:lnTo>
                  <a:lnTo>
                    <a:pt x="1309803" y="1179425"/>
                  </a:lnTo>
                  <a:lnTo>
                    <a:pt x="1249797" y="1183712"/>
                  </a:lnTo>
                  <a:lnTo>
                    <a:pt x="1188833" y="1186317"/>
                  </a:lnTo>
                  <a:lnTo>
                    <a:pt x="1126998" y="1187195"/>
                  </a:lnTo>
                  <a:lnTo>
                    <a:pt x="1065162" y="1186317"/>
                  </a:lnTo>
                  <a:lnTo>
                    <a:pt x="1004198" y="1183712"/>
                  </a:lnTo>
                  <a:lnTo>
                    <a:pt x="944192" y="1179425"/>
                  </a:lnTo>
                  <a:lnTo>
                    <a:pt x="885229" y="1173502"/>
                  </a:lnTo>
                  <a:lnTo>
                    <a:pt x="827396" y="1165988"/>
                  </a:lnTo>
                  <a:lnTo>
                    <a:pt x="770778" y="1156929"/>
                  </a:lnTo>
                  <a:lnTo>
                    <a:pt x="715461" y="1146369"/>
                  </a:lnTo>
                  <a:lnTo>
                    <a:pt x="661532" y="1134354"/>
                  </a:lnTo>
                  <a:lnTo>
                    <a:pt x="609076" y="1120930"/>
                  </a:lnTo>
                  <a:lnTo>
                    <a:pt x="558179" y="1106141"/>
                  </a:lnTo>
                  <a:lnTo>
                    <a:pt x="508927" y="1090033"/>
                  </a:lnTo>
                  <a:lnTo>
                    <a:pt x="461406" y="1072652"/>
                  </a:lnTo>
                  <a:lnTo>
                    <a:pt x="415702" y="1054041"/>
                  </a:lnTo>
                  <a:lnTo>
                    <a:pt x="371901" y="1034248"/>
                  </a:lnTo>
                  <a:lnTo>
                    <a:pt x="330088" y="1013317"/>
                  </a:lnTo>
                  <a:lnTo>
                    <a:pt x="290351" y="991293"/>
                  </a:lnTo>
                  <a:lnTo>
                    <a:pt x="252774" y="968221"/>
                  </a:lnTo>
                  <a:lnTo>
                    <a:pt x="217444" y="944148"/>
                  </a:lnTo>
                  <a:lnTo>
                    <a:pt x="184446" y="919118"/>
                  </a:lnTo>
                  <a:lnTo>
                    <a:pt x="153867" y="893176"/>
                  </a:lnTo>
                  <a:lnTo>
                    <a:pt x="125792" y="866369"/>
                  </a:lnTo>
                  <a:lnTo>
                    <a:pt x="77500" y="810336"/>
                  </a:lnTo>
                  <a:lnTo>
                    <a:pt x="40257" y="751383"/>
                  </a:lnTo>
                  <a:lnTo>
                    <a:pt x="14750" y="689870"/>
                  </a:lnTo>
                  <a:lnTo>
                    <a:pt x="1667" y="626162"/>
                  </a:lnTo>
                  <a:lnTo>
                    <a:pt x="0" y="593598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83917" y="6043980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Figuur</a:t>
            </a:r>
            <a:r>
              <a:rPr dirty="0" sz="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04040"/>
                </a:solidFill>
                <a:latin typeface="Calibri"/>
                <a:cs typeface="Calibri"/>
              </a:rPr>
              <a:t>Lessenserie</a:t>
            </a:r>
            <a:r>
              <a:rPr dirty="0" sz="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404040"/>
                </a:solidFill>
                <a:latin typeface="Calibri"/>
                <a:cs typeface="Calibri"/>
              </a:rPr>
              <a:t>Ontwerpproces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33464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probleem?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655" y="1865375"/>
            <a:ext cx="6461760" cy="4992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Les</a:t>
            </a:r>
            <a:r>
              <a:rPr dirty="0" sz="4400" spc="-4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1: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Het</a:t>
            </a:r>
            <a:r>
              <a:rPr dirty="0" sz="4400" spc="-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probleem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33464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Wat</a:t>
            </a:r>
            <a:r>
              <a:rPr dirty="0" sz="2800" spc="-8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dirty="0" sz="2800" spc="-6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455F51"/>
                </a:solidFill>
                <a:latin typeface="Calibri"/>
                <a:cs typeface="Calibri"/>
              </a:rPr>
              <a:t>het</a:t>
            </a:r>
            <a:r>
              <a:rPr dirty="0" sz="2800" spc="-75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55F51"/>
                </a:solidFill>
                <a:latin typeface="Calibri"/>
                <a:cs typeface="Calibri"/>
              </a:rPr>
              <a:t>probleem?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6964" y="5978138"/>
            <a:ext cx="1431289" cy="428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5404103"/>
            <a:ext cx="1240535" cy="12573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57655" y="1865375"/>
            <a:ext cx="6461760" cy="4993005"/>
            <a:chOff x="1057655" y="1865375"/>
            <a:chExt cx="6461760" cy="49930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5" y="1865375"/>
              <a:ext cx="6461760" cy="499262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250685" y="4127754"/>
              <a:ext cx="1137285" cy="1104900"/>
            </a:xfrm>
            <a:custGeom>
              <a:avLst/>
              <a:gdLst/>
              <a:ahLst/>
              <a:cxnLst/>
              <a:rect l="l" t="t" r="r" b="b"/>
              <a:pathLst>
                <a:path w="1137284" h="1104900">
                  <a:moveTo>
                    <a:pt x="0" y="552450"/>
                  </a:moveTo>
                  <a:lnTo>
                    <a:pt x="2086" y="504790"/>
                  </a:lnTo>
                  <a:lnTo>
                    <a:pt x="8232" y="458255"/>
                  </a:lnTo>
                  <a:lnTo>
                    <a:pt x="18267" y="413009"/>
                  </a:lnTo>
                  <a:lnTo>
                    <a:pt x="32020" y="369221"/>
                  </a:lnTo>
                  <a:lnTo>
                    <a:pt x="49320" y="327054"/>
                  </a:lnTo>
                  <a:lnTo>
                    <a:pt x="69997" y="286676"/>
                  </a:lnTo>
                  <a:lnTo>
                    <a:pt x="93881" y="248251"/>
                  </a:lnTo>
                  <a:lnTo>
                    <a:pt x="120800" y="211947"/>
                  </a:lnTo>
                  <a:lnTo>
                    <a:pt x="150584" y="177929"/>
                  </a:lnTo>
                  <a:lnTo>
                    <a:pt x="183062" y="146363"/>
                  </a:lnTo>
                  <a:lnTo>
                    <a:pt x="218063" y="117415"/>
                  </a:lnTo>
                  <a:lnTo>
                    <a:pt x="255418" y="91251"/>
                  </a:lnTo>
                  <a:lnTo>
                    <a:pt x="294955" y="68038"/>
                  </a:lnTo>
                  <a:lnTo>
                    <a:pt x="336504" y="47940"/>
                  </a:lnTo>
                  <a:lnTo>
                    <a:pt x="379894" y="31124"/>
                  </a:lnTo>
                  <a:lnTo>
                    <a:pt x="424954" y="17756"/>
                  </a:lnTo>
                  <a:lnTo>
                    <a:pt x="471515" y="8002"/>
                  </a:lnTo>
                  <a:lnTo>
                    <a:pt x="519404" y="2028"/>
                  </a:lnTo>
                  <a:lnTo>
                    <a:pt x="568452" y="0"/>
                  </a:lnTo>
                  <a:lnTo>
                    <a:pt x="617499" y="2028"/>
                  </a:lnTo>
                  <a:lnTo>
                    <a:pt x="665388" y="8002"/>
                  </a:lnTo>
                  <a:lnTo>
                    <a:pt x="711949" y="17756"/>
                  </a:lnTo>
                  <a:lnTo>
                    <a:pt x="757009" y="31124"/>
                  </a:lnTo>
                  <a:lnTo>
                    <a:pt x="800399" y="47940"/>
                  </a:lnTo>
                  <a:lnTo>
                    <a:pt x="841948" y="68038"/>
                  </a:lnTo>
                  <a:lnTo>
                    <a:pt x="881485" y="91251"/>
                  </a:lnTo>
                  <a:lnTo>
                    <a:pt x="918840" y="117415"/>
                  </a:lnTo>
                  <a:lnTo>
                    <a:pt x="953841" y="146363"/>
                  </a:lnTo>
                  <a:lnTo>
                    <a:pt x="986319" y="177929"/>
                  </a:lnTo>
                  <a:lnTo>
                    <a:pt x="1016103" y="211947"/>
                  </a:lnTo>
                  <a:lnTo>
                    <a:pt x="1043022" y="248251"/>
                  </a:lnTo>
                  <a:lnTo>
                    <a:pt x="1066906" y="286676"/>
                  </a:lnTo>
                  <a:lnTo>
                    <a:pt x="1087583" y="327054"/>
                  </a:lnTo>
                  <a:lnTo>
                    <a:pt x="1104883" y="369221"/>
                  </a:lnTo>
                  <a:lnTo>
                    <a:pt x="1118636" y="413009"/>
                  </a:lnTo>
                  <a:lnTo>
                    <a:pt x="1128671" y="458255"/>
                  </a:lnTo>
                  <a:lnTo>
                    <a:pt x="1134817" y="504790"/>
                  </a:lnTo>
                  <a:lnTo>
                    <a:pt x="1136904" y="552450"/>
                  </a:lnTo>
                  <a:lnTo>
                    <a:pt x="1134817" y="600109"/>
                  </a:lnTo>
                  <a:lnTo>
                    <a:pt x="1128671" y="646644"/>
                  </a:lnTo>
                  <a:lnTo>
                    <a:pt x="1118636" y="691890"/>
                  </a:lnTo>
                  <a:lnTo>
                    <a:pt x="1104883" y="735678"/>
                  </a:lnTo>
                  <a:lnTo>
                    <a:pt x="1087583" y="777845"/>
                  </a:lnTo>
                  <a:lnTo>
                    <a:pt x="1066906" y="818223"/>
                  </a:lnTo>
                  <a:lnTo>
                    <a:pt x="1043022" y="856648"/>
                  </a:lnTo>
                  <a:lnTo>
                    <a:pt x="1016103" y="892952"/>
                  </a:lnTo>
                  <a:lnTo>
                    <a:pt x="986319" y="926970"/>
                  </a:lnTo>
                  <a:lnTo>
                    <a:pt x="953841" y="958536"/>
                  </a:lnTo>
                  <a:lnTo>
                    <a:pt x="918840" y="987484"/>
                  </a:lnTo>
                  <a:lnTo>
                    <a:pt x="881485" y="1013648"/>
                  </a:lnTo>
                  <a:lnTo>
                    <a:pt x="841948" y="1036861"/>
                  </a:lnTo>
                  <a:lnTo>
                    <a:pt x="800399" y="1056959"/>
                  </a:lnTo>
                  <a:lnTo>
                    <a:pt x="757009" y="1073775"/>
                  </a:lnTo>
                  <a:lnTo>
                    <a:pt x="711949" y="1087143"/>
                  </a:lnTo>
                  <a:lnTo>
                    <a:pt x="665388" y="1096897"/>
                  </a:lnTo>
                  <a:lnTo>
                    <a:pt x="617499" y="1102871"/>
                  </a:lnTo>
                  <a:lnTo>
                    <a:pt x="568452" y="1104900"/>
                  </a:lnTo>
                  <a:lnTo>
                    <a:pt x="519404" y="1102871"/>
                  </a:lnTo>
                  <a:lnTo>
                    <a:pt x="471515" y="1096897"/>
                  </a:lnTo>
                  <a:lnTo>
                    <a:pt x="424954" y="1087143"/>
                  </a:lnTo>
                  <a:lnTo>
                    <a:pt x="379894" y="1073775"/>
                  </a:lnTo>
                  <a:lnTo>
                    <a:pt x="336504" y="1056959"/>
                  </a:lnTo>
                  <a:lnTo>
                    <a:pt x="294955" y="1036861"/>
                  </a:lnTo>
                  <a:lnTo>
                    <a:pt x="255418" y="1013648"/>
                  </a:lnTo>
                  <a:lnTo>
                    <a:pt x="218063" y="987484"/>
                  </a:lnTo>
                  <a:lnTo>
                    <a:pt x="183062" y="958536"/>
                  </a:lnTo>
                  <a:lnTo>
                    <a:pt x="150584" y="926970"/>
                  </a:lnTo>
                  <a:lnTo>
                    <a:pt x="120800" y="892952"/>
                  </a:lnTo>
                  <a:lnTo>
                    <a:pt x="93881" y="856648"/>
                  </a:lnTo>
                  <a:lnTo>
                    <a:pt x="69997" y="818223"/>
                  </a:lnTo>
                  <a:lnTo>
                    <a:pt x="49320" y="777845"/>
                  </a:lnTo>
                  <a:lnTo>
                    <a:pt x="32020" y="735678"/>
                  </a:lnTo>
                  <a:lnTo>
                    <a:pt x="18267" y="691890"/>
                  </a:lnTo>
                  <a:lnTo>
                    <a:pt x="8232" y="646644"/>
                  </a:lnTo>
                  <a:lnTo>
                    <a:pt x="2086" y="600109"/>
                  </a:lnTo>
                  <a:lnTo>
                    <a:pt x="0" y="55245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512569" y="6241491"/>
            <a:ext cx="4822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5"/>
              </a:rPr>
              <a:t>https://www.youtube.com/watch?v=2MxKrGXAyH8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297178"/>
            <a:ext cx="11439144" cy="6463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 Visser</dc:creator>
  <dc:title>“Op weg naar een duurzame school”</dc:title>
  <dcterms:created xsi:type="dcterms:W3CDTF">2022-06-12T23:01:28Z</dcterms:created>
  <dcterms:modified xsi:type="dcterms:W3CDTF">2022-06-12T23:01:28Z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2021-06-29T00:00:00Z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2022-06-12T00:00:00Z</vt:filetime>
  </property>
</Properties>
</file>