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5"/>
    <p:sldMasterId id="2147483750" r:id="rId6"/>
    <p:sldMasterId id="2147484237" r:id="rId7"/>
    <p:sldMasterId id="2147484249" r:id="rId8"/>
  </p:sldMasterIdLst>
  <p:notesMasterIdLst>
    <p:notesMasterId r:id="rId32"/>
  </p:notesMasterIdLst>
  <p:handoutMasterIdLst>
    <p:handoutMasterId r:id="rId33"/>
  </p:handoutMasterIdLst>
  <p:sldIdLst>
    <p:sldId id="599" r:id="rId9"/>
    <p:sldId id="640" r:id="rId10"/>
    <p:sldId id="651" r:id="rId11"/>
    <p:sldId id="649" r:id="rId12"/>
    <p:sldId id="650" r:id="rId13"/>
    <p:sldId id="652" r:id="rId14"/>
    <p:sldId id="648" r:id="rId15"/>
    <p:sldId id="602" r:id="rId16"/>
    <p:sldId id="621" r:id="rId17"/>
    <p:sldId id="657" r:id="rId18"/>
    <p:sldId id="656" r:id="rId19"/>
    <p:sldId id="629" r:id="rId20"/>
    <p:sldId id="617" r:id="rId21"/>
    <p:sldId id="525" r:id="rId22"/>
    <p:sldId id="610" r:id="rId23"/>
    <p:sldId id="641" r:id="rId24"/>
    <p:sldId id="642" r:id="rId25"/>
    <p:sldId id="654" r:id="rId26"/>
    <p:sldId id="653" r:id="rId27"/>
    <p:sldId id="619" r:id="rId28"/>
    <p:sldId id="655" r:id="rId29"/>
    <p:sldId id="658" r:id="rId30"/>
    <p:sldId id="639" r:id="rId31"/>
  </p:sldIdLst>
  <p:sldSz cx="9144000" cy="6858000" type="screen4x3"/>
  <p:notesSz cx="6858000" cy="9686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CC8"/>
    <a:srgbClr val="E33771"/>
    <a:srgbClr val="95358C"/>
    <a:srgbClr val="009999"/>
    <a:srgbClr val="00CC99"/>
    <a:srgbClr val="006F00"/>
    <a:srgbClr val="006300"/>
    <a:srgbClr val="005A00"/>
    <a:srgbClr val="005A28"/>
    <a:srgbClr val="FF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89951" autoAdjust="0"/>
  </p:normalViewPr>
  <p:slideViewPr>
    <p:cSldViewPr snapToGrid="0" snapToObjects="1">
      <p:cViewPr varScale="1">
        <p:scale>
          <a:sx n="57" d="100"/>
          <a:sy n="57" d="100"/>
        </p:scale>
        <p:origin x="79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4502"/>
    </p:cViewPr>
  </p:sorterViewPr>
  <p:notesViewPr>
    <p:cSldViewPr snapToGrid="0" snapToObjects="1">
      <p:cViewPr>
        <p:scale>
          <a:sx n="100" d="100"/>
          <a:sy n="100" d="100"/>
        </p:scale>
        <p:origin x="1555" y="-1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84889"/>
          </a:xfrm>
          <a:prstGeom prst="rect">
            <a:avLst/>
          </a:prstGeom>
        </p:spPr>
        <p:txBody>
          <a:bodyPr vert="horz" wrap="square" lIns="91578" tIns="45788" rIns="91578" bIns="457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5275" y="0"/>
            <a:ext cx="2971092" cy="484889"/>
          </a:xfrm>
          <a:prstGeom prst="rect">
            <a:avLst/>
          </a:prstGeom>
        </p:spPr>
        <p:txBody>
          <a:bodyPr vert="horz" wrap="square" lIns="91578" tIns="45788" rIns="91578" bIns="457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12FC8E5-F2A9-46A6-8EB9-769DA6FAAD8E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200488"/>
            <a:ext cx="2971092" cy="484888"/>
          </a:xfrm>
          <a:prstGeom prst="rect">
            <a:avLst/>
          </a:prstGeom>
        </p:spPr>
        <p:txBody>
          <a:bodyPr vert="horz" wrap="square" lIns="91578" tIns="45788" rIns="91578" bIns="4578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5275" y="9200488"/>
            <a:ext cx="2971092" cy="484888"/>
          </a:xfrm>
          <a:prstGeom prst="rect">
            <a:avLst/>
          </a:prstGeom>
        </p:spPr>
        <p:txBody>
          <a:bodyPr vert="horz" wrap="square" lIns="91578" tIns="45788" rIns="91578" bIns="457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1EA6A2-73D6-48AE-910C-34EA7909C91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7464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8488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5275" y="0"/>
            <a:ext cx="2971092" cy="48488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8FBB918-71BF-4060-A891-084E584C4A3E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3462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637" y="4602568"/>
            <a:ext cx="5486727" cy="4357799"/>
          </a:xfrm>
          <a:prstGeom prst="rect">
            <a:avLst/>
          </a:prstGeom>
        </p:spPr>
        <p:txBody>
          <a:bodyPr vert="horz" lIns="91477" tIns="45738" rIns="91477" bIns="45738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00488"/>
            <a:ext cx="2971092" cy="484888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5275" y="9200488"/>
            <a:ext cx="2971092" cy="484888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40E4CB-A468-489B-85EE-5C58BA5C95D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782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694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17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alt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4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92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0E4CB-A468-489B-85EE-5C58BA5C95DC}" type="slidenum">
              <a:rPr lang="nl-NL" altLang="nl-N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02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0E4CB-A468-489B-85EE-5C58BA5C95DC}" type="slidenum">
              <a:rPr lang="nl-NL" altLang="nl-N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76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85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76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92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05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92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14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91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86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127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0E4CB-A468-489B-85EE-5C58BA5C95DC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8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66AC-659E-4A30-AE72-14DFF7135F6A}" type="datetime1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RGS &amp; OMS voor MMV-congres 10-12-14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F23E3-1048-49D3-9786-BDB14896091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4023010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BEFB-085D-4D17-92B1-BF7B981A6780}" type="datetime1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RGS &amp; OMS voor MMV-congres 10-12-14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1E31-0668-4E3E-8F2D-71015E39EA5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266308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5504-4DA0-485B-84DC-3160CBA7EF3A}" type="datetime1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RGS &amp; OMS voor MMV-congres 10-12-14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1D4B-F4E3-4F16-8B78-3E1BBDAC5CF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7095444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E0CC88E-6D2E-4314-BB67-3EC947D7E0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10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F700D9-60E7-4684-8404-913CD9C969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79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6AC0614-CB1F-48B9-8F70-83B3435C29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26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726BE6B-C453-49FA-BED7-10718E1573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3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962C974-FCDC-4C65-8544-B494D0BC01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55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5C308E7-874C-41C6-A65F-39406A6D88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484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E8B6D90-965F-441B-92DC-66D24FDF4C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248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702C33D-BA80-44DB-96C1-964D899CEB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85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DC994-785A-41B0-9E14-DF2A18708AE5}" type="datetime1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RGS &amp; OMS voor MMV-congres 10-12-14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E185-499A-4258-B36E-207F404A567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2939882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2E9DFDA-EF74-4DEF-A580-5770DAFA62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53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A8B4656-903E-4B51-BC42-79BC62BCB1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970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F7CD62A-013A-49C6-AE78-3BED39C682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497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6AF9D-E33A-F941-A532-4B4024304CA0}" type="datetimeFigureOut">
              <a:rPr lang="nl-NL" smtClean="0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CC88E-6D2E-4314-BB67-3EC947D7E06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396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6AF9D-E33A-F941-A532-4B4024304CA0}" type="datetimeFigureOut">
              <a:rPr lang="nl-NL" smtClean="0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700D9-60E7-4684-8404-913CD9C9695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031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6AF9D-E33A-F941-A532-4B4024304CA0}" type="datetimeFigureOut">
              <a:rPr lang="nl-NL" smtClean="0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C0614-CB1F-48B9-8F70-83B3435C29B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432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6AF9D-E33A-F941-A532-4B4024304CA0}" type="datetimeFigureOut">
              <a:rPr lang="nl-NL" smtClean="0"/>
              <a:pPr>
                <a:defRPr/>
              </a:pPr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6BE6B-C453-49FA-BED7-10718E15734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52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6AF9D-E33A-F941-A532-4B4024304CA0}" type="datetimeFigureOut">
              <a:rPr lang="nl-NL" smtClean="0"/>
              <a:pPr>
                <a:defRPr/>
              </a:pPr>
              <a:t>9-2-2018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C974-FCDC-4C65-8544-B494D0BC015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35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6AF9D-E33A-F941-A532-4B4024304CA0}" type="datetimeFigureOut">
              <a:rPr lang="nl-NL" smtClean="0"/>
              <a:pPr>
                <a:defRPr/>
              </a:pPr>
              <a:t>9-2-2018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308E7-874C-41C6-A65F-39406A6D883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659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6AF9D-E33A-F941-A532-4B4024304CA0}" type="datetimeFigureOut">
              <a:rPr lang="nl-NL" smtClean="0"/>
              <a:pPr>
                <a:defRPr/>
              </a:pPr>
              <a:t>9-2-2018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B6D90-965F-441B-92DC-66D24FDF4CD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88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7D55-76C8-4C24-A690-9578594DB21D}" type="datetime1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RGS &amp; OMS voor MMV-congres 10-12-14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84FB-64CC-4933-BB26-D52B312FD2E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2155627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6AF9D-E33A-F941-A532-4B4024304CA0}" type="datetimeFigureOut">
              <a:rPr lang="nl-NL" smtClean="0"/>
              <a:pPr>
                <a:defRPr/>
              </a:pPr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2C33D-BA80-44DB-96C1-964D899CEB1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806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6AF9D-E33A-F941-A532-4B4024304CA0}" type="datetimeFigureOut">
              <a:rPr lang="nl-NL" smtClean="0"/>
              <a:pPr>
                <a:defRPr/>
              </a:pPr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9DFDA-EF74-4DEF-A580-5770DAFA624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108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6AF9D-E33A-F941-A532-4B4024304CA0}" type="datetimeFigureOut">
              <a:rPr lang="nl-NL" smtClean="0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B4656-903E-4B51-BC42-79BC62BCB1E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999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6AF9D-E33A-F941-A532-4B4024304CA0}" type="datetimeFigureOut">
              <a:rPr lang="nl-NL" smtClean="0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CD62A-013A-49C6-AE78-3BED39C682A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686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E0CC88E-6D2E-4314-BB67-3EC947D7E0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04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F700D9-60E7-4684-8404-913CD9C969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333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6AC0614-CB1F-48B9-8F70-83B3435C29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256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726BE6B-C453-49FA-BED7-10718E1573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480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962C974-FCDC-4C65-8544-B494D0BC01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224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5C308E7-874C-41C6-A65F-39406A6D88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31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31BC-BABB-404C-A907-611DF66C1ADF}" type="datetime1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RGS &amp; OMS voor MMV-congres 10-12-14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4FFC-1783-4598-B592-B26740050DA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37935224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E8B6D90-965F-441B-92DC-66D24FDF4C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081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702C33D-BA80-44DB-96C1-964D899CEB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269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2E9DFDA-EF74-4DEF-A580-5770DAFA62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889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A8B4656-903E-4B51-BC42-79BC62BCB1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270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F7CD62A-013A-49C6-AE78-3BED39C682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82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3B95-C5B1-43E3-9ED4-DD2E0156DA6E}" type="datetime1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RGS &amp; OMS voor MMV-congres 10-12-14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24B2-17D2-455C-A5F4-2B25D6CED96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5651877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0281-E01B-41B0-BE98-910B0F8FEC8C}" type="datetime1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RGS &amp; OMS voor MMV-congres 10-12-14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01DB4-0DF9-4CEC-87C0-2CC15AE3BC5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4298520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4693-0A23-4345-8BB0-2DC031AA7223}" type="datetime1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RGS &amp; OMS voor MMV-congres 10-12-14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0C68-2180-40C4-86BE-9EA803AB31F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2594986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2CA0-53B6-4337-AB38-E4F0E0EFF07F}" type="datetime1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RGS &amp; OMS voor MMV-congres 10-12-14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C9592-0F55-42F5-9E05-1DA01FD64AD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1979247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C6DE-6FBA-42FA-815C-3A6C39026359}" type="datetime1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RGS &amp; OMS voor MMV-congres 10-12-14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CB3F-0FF5-48DA-8C1B-3952C529ACE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030362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39763" y="534988"/>
            <a:ext cx="78422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title style</a:t>
            </a:r>
            <a:endParaRPr lang="en-US" altLang="nl-NL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9763" y="1600200"/>
            <a:ext cx="7842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Second level</a:t>
            </a:r>
          </a:p>
          <a:p>
            <a:pPr lvl="2"/>
            <a:r>
              <a:rPr lang="nl-NL" altLang="nl-NL"/>
              <a:t>Third level</a:t>
            </a:r>
          </a:p>
          <a:p>
            <a:pPr lvl="3"/>
            <a:r>
              <a:rPr lang="nl-NL" altLang="nl-NL"/>
              <a:t>Fourth level</a:t>
            </a:r>
          </a:p>
          <a:p>
            <a:pPr lvl="4"/>
            <a:r>
              <a:rPr lang="nl-NL" altLang="nl-NL"/>
              <a:t>Fifth level</a:t>
            </a:r>
            <a:endParaRPr lang="en-US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DAE8AD96-8DF2-4550-8408-6654FB91E91D}" type="datetime1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RGS &amp; OMS voor MMV-congres 10-12-14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CBA18F-B6FD-48F5-992B-2B12019E7C8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 spd="slow">
    <p:push dir="u"/>
  </p:transition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6F00"/>
          </a:solidFill>
          <a:latin typeface="+mj-lt"/>
          <a:ea typeface="ＭＳ Ｐゴシック" pitchFamily="-111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F00"/>
          </a:solidFill>
          <a:latin typeface="Calibri" pitchFamily="34" charset="0"/>
          <a:ea typeface="ＭＳ Ｐゴシック" pitchFamily="-11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F00"/>
          </a:solidFill>
          <a:latin typeface="Calibri" pitchFamily="34" charset="0"/>
          <a:ea typeface="ＭＳ Ｐゴシック" pitchFamily="-11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F00"/>
          </a:solidFill>
          <a:latin typeface="Calibri" pitchFamily="34" charset="0"/>
          <a:ea typeface="ＭＳ Ｐゴシック" pitchFamily="-11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F00"/>
          </a:solidFill>
          <a:latin typeface="Calibri" pitchFamily="34" charset="0"/>
          <a:ea typeface="ＭＳ Ｐゴシック" pitchFamily="-111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006F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006F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006F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006F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3273D">
                    <a:tint val="75000"/>
                  </a:srgb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3273D">
                    <a:tint val="75000"/>
                  </a:srgb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3273D">
                    <a:tint val="75000"/>
                  </a:srgb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A25CE7C-DA0F-41E5-B58F-342F87603A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E8AD96-8DF2-4550-8408-6654FB91E91D}" type="datetime1">
              <a:rPr lang="en-US" smtClean="0"/>
              <a:pPr>
                <a:defRPr/>
              </a:pPr>
              <a:t>2/9/2018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RGS &amp; OMS voor MMV-congres 10-12-14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CBA18F-B6FD-48F5-992B-2B12019E7C88}" type="slidenum">
              <a:rPr lang="en-US" altLang="nl-NL" smtClean="0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625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3273D">
                    <a:tint val="75000"/>
                  </a:srgb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556AF9D-E33A-F941-A532-4B4024304CA0}" type="datetimeFigureOut">
              <a:rPr lang="nl-NL"/>
              <a:pPr>
                <a:defRPr/>
              </a:pPr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3273D">
                    <a:tint val="75000"/>
                  </a:srgb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3273D">
                    <a:tint val="75000"/>
                  </a:srgb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A25CE7C-DA0F-41E5-B58F-342F87603A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3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schevervolgopleidingen.nl/ondersteuningsmateriaal/animatie-individualisering-opleidingsduur-met-epa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FMS logo_RGB_100%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6" y="4912868"/>
            <a:ext cx="2944368" cy="1655064"/>
          </a:xfrm>
          <a:prstGeom prst="rect">
            <a:avLst/>
          </a:prstGeom>
        </p:spPr>
      </p:pic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4124131" y="1744133"/>
            <a:ext cx="4895967" cy="1684867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chemeClr val="accent5"/>
                </a:solidFill>
                <a:latin typeface="Helvetica"/>
                <a:cs typeface="Helvetica"/>
              </a:rPr>
              <a:t>Minder aios-capaciteit, wat nu?</a:t>
            </a:r>
          </a:p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ofwel</a:t>
            </a:r>
          </a:p>
          <a:p>
            <a:r>
              <a:rPr lang="nl-NL" b="1" dirty="0">
                <a:solidFill>
                  <a:schemeClr val="accent5"/>
                </a:solidFill>
                <a:latin typeface="Helvetica"/>
                <a:cs typeface="Helvetica"/>
              </a:rPr>
              <a:t>Inrichting van het primaire zorgproces</a:t>
            </a:r>
          </a:p>
        </p:txBody>
      </p:sp>
      <p:sp>
        <p:nvSpPr>
          <p:cNvPr id="8" name="Subtitel 2"/>
          <p:cNvSpPr txBox="1">
            <a:spLocks/>
          </p:cNvSpPr>
          <p:nvPr/>
        </p:nvSpPr>
        <p:spPr>
          <a:xfrm>
            <a:off x="4124131" y="4834739"/>
            <a:ext cx="4448098" cy="112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1800" dirty="0">
                <a:solidFill>
                  <a:schemeClr val="accent1"/>
                </a:solidFill>
                <a:latin typeface="Helvetica"/>
                <a:cs typeface="Helvetica"/>
              </a:rPr>
              <a:t>Ramon van den Berg</a:t>
            </a:r>
          </a:p>
          <a:p>
            <a:pPr algn="r"/>
            <a:r>
              <a:rPr lang="nl-NL" sz="1800" dirty="0">
                <a:solidFill>
                  <a:schemeClr val="accent1"/>
                </a:solidFill>
                <a:latin typeface="Helvetica"/>
                <a:cs typeface="Helvetica"/>
              </a:rPr>
              <a:t>Projectleider RIO</a:t>
            </a:r>
          </a:p>
          <a:p>
            <a:pPr algn="r"/>
            <a:r>
              <a:rPr lang="nl-NL" sz="1800" dirty="0">
                <a:solidFill>
                  <a:schemeClr val="accent1"/>
                </a:solidFill>
                <a:latin typeface="Helvetica"/>
                <a:cs typeface="Helvetica"/>
              </a:rPr>
              <a:t>CHOIR, 9 februari 2018</a:t>
            </a:r>
          </a:p>
        </p:txBody>
      </p:sp>
    </p:spTree>
    <p:extLst>
      <p:ext uri="{BB962C8B-B14F-4D97-AF65-F5344CB8AC3E}">
        <p14:creationId xmlns:p14="http://schemas.microsoft.com/office/powerpoint/2010/main" val="400364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57199" y="274638"/>
            <a:ext cx="847165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RIO – Onderwijskundig: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EPA’s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E33771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7" name="Afbeelding 6">
            <a:hlinkClick r:id="rId3"/>
            <a:extLst>
              <a:ext uri="{FF2B5EF4-FFF2-40B4-BE49-F238E27FC236}">
                <a16:creationId xmlns:a16="http://schemas.microsoft.com/office/drawing/2014/main" id="{565F160F-653F-4107-A597-6D161AD46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743" y="1213341"/>
            <a:ext cx="5116045" cy="483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3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7146B13-64DF-42FC-B812-EC889E20BF5E}"/>
              </a:ext>
            </a:extLst>
          </p:cNvPr>
          <p:cNvSpPr txBox="1">
            <a:spLocks/>
          </p:cNvSpPr>
          <p:nvPr/>
        </p:nvSpPr>
        <p:spPr bwMode="auto">
          <a:xfrm>
            <a:off x="457200" y="2624059"/>
            <a:ext cx="8229600" cy="344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sz="20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/>
          </a:p>
          <a:p>
            <a:pPr>
              <a:buFontTx/>
              <a:buChar char="-"/>
            </a:pPr>
            <a:endParaRPr lang="nl-NL" sz="20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Naar minder aios op de werkvloer met behoud van kwaliteit van zorg en effectief benutten van opleidingstijd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C7EB9020-292A-449F-984A-8821E4FE4B06}"/>
              </a:ext>
            </a:extLst>
          </p:cNvPr>
          <p:cNvGrpSpPr/>
          <p:nvPr/>
        </p:nvGrpSpPr>
        <p:grpSpPr>
          <a:xfrm>
            <a:off x="701714" y="900527"/>
            <a:ext cx="6833183" cy="3661549"/>
            <a:chOff x="1141334" y="-49043"/>
            <a:chExt cx="6833183" cy="3661549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0BDE5C64-B63C-406F-B805-5231C0D3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334" y="-49043"/>
              <a:ext cx="2348461" cy="2933361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7438EE15-6098-4757-8222-AE6C64AF3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263" y="1592879"/>
              <a:ext cx="3190254" cy="2019627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E1C1C21-3CBC-40F1-8717-246294BBA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615" y="309387"/>
              <a:ext cx="3248713" cy="2111767"/>
            </a:xfrm>
            <a:prstGeom prst="rect">
              <a:avLst/>
            </a:prstGeom>
          </p:spPr>
        </p:pic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CDD2224D-B570-4879-8286-586DDE1CB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612" y="143364"/>
            <a:ext cx="1566808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2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39763" y="534988"/>
            <a:ext cx="7842250" cy="882650"/>
          </a:xfrm>
        </p:spPr>
        <p:txBody>
          <a:bodyPr/>
          <a:lstStyle/>
          <a:p>
            <a:pPr algn="l"/>
            <a:endParaRPr lang="nl-NL" sz="2800" b="1" dirty="0">
              <a:solidFill>
                <a:srgbClr val="E33771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89" y="2840972"/>
            <a:ext cx="3833067" cy="245525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47" y="5625564"/>
            <a:ext cx="1880367" cy="28029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77DD61A-D4B7-4826-8435-48B2CA17F7C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81" y="2703634"/>
            <a:ext cx="3613395" cy="3231943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6271E63A-87A7-4048-929B-C1D8E0BDBFBC}"/>
              </a:ext>
            </a:extLst>
          </p:cNvPr>
          <p:cNvGrpSpPr/>
          <p:nvPr/>
        </p:nvGrpSpPr>
        <p:grpSpPr>
          <a:xfrm>
            <a:off x="7185717" y="-9391"/>
            <a:ext cx="2050815" cy="2390136"/>
            <a:chOff x="7185717" y="-9391"/>
            <a:chExt cx="2050815" cy="2390136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5717" y="-9391"/>
              <a:ext cx="1918932" cy="1268767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1D375CFB-F842-4C8B-B8B7-DD82074AD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5959" y="1145461"/>
              <a:ext cx="1870573" cy="1235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15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639762" y="274638"/>
            <a:ext cx="8047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TOKIO Optimum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E3377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Traject en Model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E33771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710" y="246955"/>
            <a:ext cx="2526722" cy="5760402"/>
          </a:xfrm>
          <a:prstGeom prst="rect">
            <a:avLst/>
          </a:prstGeom>
        </p:spPr>
      </p:pic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1EF19522-F24C-492C-99A6-14C9F5A52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600200"/>
            <a:ext cx="784225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>
                <a:cs typeface="Arial" panose="020B0604020202020204" pitchFamily="34" charset="0"/>
              </a:rPr>
              <a:t>Naar het optimum van</a:t>
            </a:r>
          </a:p>
          <a:p>
            <a:pPr marL="0" indent="0">
              <a:buNone/>
            </a:pPr>
            <a:r>
              <a:rPr lang="nl-NL" sz="2400" dirty="0">
                <a:cs typeface="Arial" panose="020B0604020202020204" pitchFamily="34" charset="0"/>
              </a:rPr>
              <a:t>kwaliteit en kosteneffectiviteit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6CB379-C32E-4C8A-85D2-D34766120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7357"/>
            <a:ext cx="9144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1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39763" y="534988"/>
            <a:ext cx="7842250" cy="882650"/>
          </a:xfrm>
        </p:spPr>
        <p:txBody>
          <a:bodyPr/>
          <a:lstStyle/>
          <a:p>
            <a:pPr algn="l"/>
            <a:r>
              <a:rPr lang="nl-NL" sz="2800" b="1" dirty="0">
                <a:solidFill>
                  <a:srgbClr val="E3377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Wat is TOKIO Optimum</a:t>
            </a:r>
          </a:p>
        </p:txBody>
      </p:sp>
      <p:sp>
        <p:nvSpPr>
          <p:cNvPr id="11" name="Tijdelijke aanduiding voor inhoud 6"/>
          <p:cNvSpPr>
            <a:spLocks noGrp="1"/>
          </p:cNvSpPr>
          <p:nvPr>
            <p:ph idx="1"/>
          </p:nvPr>
        </p:nvSpPr>
        <p:spPr>
          <a:xfrm>
            <a:off x="639763" y="1600200"/>
            <a:ext cx="784225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>
                <a:cs typeface="Arial" panose="020B0604020202020204" pitchFamily="34" charset="0"/>
              </a:rPr>
              <a:t>Het </a:t>
            </a:r>
            <a:r>
              <a:rPr lang="nl-NL" sz="2800" b="1" dirty="0">
                <a:solidFill>
                  <a:srgbClr val="E33771"/>
                </a:solidFill>
                <a:ea typeface="+mj-ea"/>
                <a:cs typeface="Helvetica" panose="020B0604020202020204" pitchFamily="34" charset="0"/>
              </a:rPr>
              <a:t>TOKIO Optimum Traject </a:t>
            </a:r>
            <a:r>
              <a:rPr lang="nl-NL" sz="2400" dirty="0">
                <a:cs typeface="Arial" panose="020B0604020202020204" pitchFamily="34" charset="0"/>
              </a:rPr>
              <a:t>is een aanpak die vakgroepen helpt om keuzes te maken in het samenstellen van de formatie van een afdeling of meerdere afdelingen, waarbij </a:t>
            </a:r>
            <a:r>
              <a:rPr lang="nl-NL" sz="2800" b="1" dirty="0">
                <a:solidFill>
                  <a:srgbClr val="E33771"/>
                </a:solidFill>
                <a:ea typeface="+mj-ea"/>
                <a:cs typeface="Helvetica" panose="020B0604020202020204" pitchFamily="34" charset="0"/>
              </a:rPr>
              <a:t>de kwaliteitseisen aan de zorg overdag en in de dienst het uitgangspunt zijn</a:t>
            </a:r>
            <a:r>
              <a:rPr lang="nl-NL" sz="2400" dirty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nl-NL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cs typeface="Arial" panose="020B0604020202020204" pitchFamily="34" charset="0"/>
              </a:rPr>
              <a:t>Het </a:t>
            </a:r>
            <a:r>
              <a:rPr lang="nl-NL" sz="2800" b="1" dirty="0">
                <a:solidFill>
                  <a:srgbClr val="E33771"/>
                </a:solidFill>
                <a:ea typeface="+mj-ea"/>
              </a:rPr>
              <a:t>TOKIO Optimum Model </a:t>
            </a:r>
            <a:r>
              <a:rPr lang="nl-NL" sz="2400" dirty="0">
                <a:cs typeface="Arial" panose="020B0604020202020204" pitchFamily="34" charset="0"/>
              </a:rPr>
              <a:t>zelf is een rekenmodule en slechts een onderdeel van een proces om te komen tot het samenstellen en inrichten van uw zorgverlening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209" y="66109"/>
            <a:ext cx="1910791" cy="11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6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39763" y="534988"/>
            <a:ext cx="7842250" cy="882650"/>
          </a:xfrm>
        </p:spPr>
        <p:txBody>
          <a:bodyPr/>
          <a:lstStyle/>
          <a:p>
            <a:pPr algn="l"/>
            <a:r>
              <a:rPr lang="nl-NL" sz="2800" b="1" dirty="0">
                <a:solidFill>
                  <a:srgbClr val="E3377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TOKIO Optimum Traject (11 stappen)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7357"/>
            <a:ext cx="9144000" cy="8572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/>
          <a:srcRect l="5630" r="70763"/>
          <a:stretch/>
        </p:blipFill>
        <p:spPr>
          <a:xfrm>
            <a:off x="165689" y="2224877"/>
            <a:ext cx="2173775" cy="266884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40336" r="40337"/>
          <a:stretch/>
        </p:blipFill>
        <p:spPr>
          <a:xfrm>
            <a:off x="3313331" y="1944157"/>
            <a:ext cx="2004391" cy="300596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/>
          <a:srcRect l="72067" r="7308"/>
          <a:stretch/>
        </p:blipFill>
        <p:spPr>
          <a:xfrm>
            <a:off x="6320305" y="1951995"/>
            <a:ext cx="2161708" cy="30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2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39763" y="534988"/>
            <a:ext cx="7842250" cy="882650"/>
          </a:xfrm>
        </p:spPr>
        <p:txBody>
          <a:bodyPr/>
          <a:lstStyle/>
          <a:p>
            <a:r>
              <a:rPr lang="nl-NL" sz="2800" b="1" dirty="0">
                <a:solidFill>
                  <a:srgbClr val="E3377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Processtappen TOKIO Optimum Traject</a:t>
            </a:r>
            <a:endParaRPr lang="nl-NL" sz="28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492806" y="1814800"/>
            <a:ext cx="838993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Knelpunten </a:t>
            </a:r>
            <a:r>
              <a:rPr kumimoji="0" lang="nl-NL" sz="2000" i="0" u="sng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huidige situatie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kaart brengen en vertalen naar 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kwaliteitseisen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(ontwerpeisen)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werkzaamheden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de huidige situatie en in toekomstige situatie in kaart brengen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i="0" u="sng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Taakherschikking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wie kan welke werkzaamheden op welk moment uitvoeren en onder welke voorwaarden en condities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Maken van </a:t>
            </a:r>
            <a:r>
              <a:rPr kumimoji="0" lang="nl-NL" sz="2000" i="0" u="sng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scenario’s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(formatieve samenstellingen) om primaire zorgproces in te richten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i="0" u="sng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Doorrekeningen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financiële en personele consequenties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Keuze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scenario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nl-NL" sz="2000" dirty="0">
              <a:solidFill>
                <a:srgbClr val="03273D"/>
              </a:solidFill>
              <a:latin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Procesbegeleider noodzakelijk!</a:t>
            </a:r>
          </a:p>
        </p:txBody>
      </p:sp>
    </p:spTree>
    <p:extLst>
      <p:ext uri="{BB962C8B-B14F-4D97-AF65-F5344CB8AC3E}">
        <p14:creationId xmlns:p14="http://schemas.microsoft.com/office/powerpoint/2010/main" val="404916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598634" y="1600200"/>
            <a:ext cx="4088166" cy="4525963"/>
          </a:xfrm>
        </p:spPr>
        <p:txBody>
          <a:bodyPr/>
          <a:lstStyle/>
          <a:p>
            <a:endParaRPr lang="nl-NL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nl-NL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nl-NL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nl-NL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cs typeface="Helvetica" panose="020B0604020202020204" pitchFamily="34" charset="0"/>
              </a:rPr>
              <a:t>Kenmerken ETZ:</a:t>
            </a:r>
            <a:endParaRPr lang="nl-NL" sz="1800" b="1" dirty="0">
              <a:cs typeface="Helvetica" panose="020B0604020202020204" pitchFamily="34" charset="0"/>
            </a:endParaRPr>
          </a:p>
          <a:p>
            <a:r>
              <a:rPr lang="nl-NL" sz="1800" dirty="0">
                <a:cs typeface="Helvetica" panose="020B0604020202020204" pitchFamily="34" charset="0"/>
              </a:rPr>
              <a:t>Relatief veel ANIOS (daling  </a:t>
            </a:r>
            <a:r>
              <a:rPr lang="nl-NL" sz="1800" dirty="0" err="1">
                <a:cs typeface="Helvetica" panose="020B0604020202020204" pitchFamily="34" charset="0"/>
              </a:rPr>
              <a:t>vooropleidelingen</a:t>
            </a:r>
            <a:r>
              <a:rPr lang="nl-NL" sz="1800" dirty="0">
                <a:cs typeface="Helvetica" panose="020B0604020202020204" pitchFamily="34" charset="0"/>
              </a:rPr>
              <a:t>)</a:t>
            </a:r>
          </a:p>
          <a:p>
            <a:r>
              <a:rPr lang="nl-NL" sz="1800" dirty="0">
                <a:cs typeface="Helvetica" panose="020B0604020202020204" pitchFamily="34" charset="0"/>
              </a:rPr>
              <a:t>Continuïteit borgen</a:t>
            </a:r>
          </a:p>
          <a:p>
            <a:r>
              <a:rPr lang="nl-NL" sz="1800" dirty="0">
                <a:cs typeface="Helvetica" panose="020B0604020202020204" pitchFamily="34" charset="0"/>
              </a:rPr>
              <a:t>Samenwerkingsmodel ziekenhuis – MSB</a:t>
            </a:r>
            <a:endParaRPr lang="nl-NL" sz="2000" dirty="0">
              <a:cs typeface="Helvetica" panose="020B0604020202020204" pitchFamily="34" charset="0"/>
            </a:endParaRPr>
          </a:p>
          <a:p>
            <a:endParaRPr lang="nl-NL" sz="2000" dirty="0">
              <a:cs typeface="Helvetica" panose="020B0604020202020204" pitchFamily="34" charset="0"/>
            </a:endParaRPr>
          </a:p>
        </p:txBody>
      </p:sp>
      <p:pic>
        <p:nvPicPr>
          <p:cNvPr id="7" name="Picture 2" descr="https://photos-4.dropbox.com/t/2/AAC4ocmQ8ZjzuEmu3KfEuHgQQEaJmGvnv0DLAG5cyc30Mg/12/437807369/jpeg/32x32/3/1477598400/0/2/Groter%20plaatje%203.jpg/ENyH68wCGOKpOSACKAI/PXOWVCYoxTImvZFn1Rg6No-DmGR0q23vIamStz0NhMA?size_mode=3&amp;dl=0&amp;size=1280x9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9" y="1785914"/>
            <a:ext cx="3758577" cy="422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72079" y="1591923"/>
            <a:ext cx="9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ACC8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Helvetica" panose="020B0604020202020204" pitchFamily="34" charset="0"/>
              </a:rPr>
              <a:t>Elisabeth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ACC8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900978" y="1591925"/>
            <a:ext cx="1207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ACC8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Helvetica" panose="020B0604020202020204" pitchFamily="34" charset="0"/>
              </a:rPr>
              <a:t>TweeSteden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ACC8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07519" y="5234269"/>
            <a:ext cx="3059107" cy="584775"/>
          </a:xfrm>
          <a:prstGeom prst="rect">
            <a:avLst/>
          </a:prstGeom>
          <a:ln>
            <a:solidFill>
              <a:srgbClr val="00ACC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ACC8"/>
                </a:solidFill>
                <a:effectLst/>
                <a:uLnTx/>
                <a:uFillTx/>
                <a:latin typeface="Calibri"/>
                <a:ea typeface="+mn-ea"/>
                <a:cs typeface="Helvetica" panose="020B0604020202020204" pitchFamily="34" charset="0"/>
              </a:rPr>
              <a:t>Beschouwende specialismen: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ACC8"/>
                </a:solidFill>
                <a:effectLst/>
                <a:uLnTx/>
                <a:uFillTx/>
                <a:latin typeface="Calibri"/>
                <a:ea typeface="+mn-ea"/>
                <a:cs typeface="Helvetica" panose="020B0604020202020204" pitchFamily="34" charset="0"/>
              </a:rPr>
              <a:t>interne, geriatrie, longziekten, mdl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364286" y="3174675"/>
            <a:ext cx="1826141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urgentie = hoog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B66A7326-FE81-4045-BDE4-95F896C0E83E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sz="2800" b="1" dirty="0">
                <a:solidFill>
                  <a:srgbClr val="E33771"/>
                </a:solidFill>
                <a:latin typeface="Helvetica" panose="020B0604020202020204" pitchFamily="34" charset="0"/>
              </a:rPr>
              <a:t>TOKIO Optimum Traject ‘Beschouwende pool’ Elisabeth Tweesteden Ziekenhuis (ETZ)</a:t>
            </a:r>
          </a:p>
        </p:txBody>
      </p:sp>
    </p:spTree>
    <p:extLst>
      <p:ext uri="{BB962C8B-B14F-4D97-AF65-F5344CB8AC3E}">
        <p14:creationId xmlns:p14="http://schemas.microsoft.com/office/powerpoint/2010/main" val="2791220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3023E-8D58-4AD3-96EC-BF12638E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B0C904-B5A2-437B-A574-FDA26A33C8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5080F2-E76C-4145-8672-95134CC463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15D754-9999-4382-8132-918B6AAA7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2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39763" y="534988"/>
            <a:ext cx="7842250" cy="882650"/>
          </a:xfrm>
        </p:spPr>
        <p:txBody>
          <a:bodyPr/>
          <a:lstStyle/>
          <a:p>
            <a:endParaRPr lang="nl-NL" sz="28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492806" y="1814800"/>
            <a:ext cx="838993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3273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3AAFD6E-5A53-4DAA-AA64-994043259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078" y="0"/>
            <a:ext cx="5763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1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457200" y="1424362"/>
            <a:ext cx="79834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2400" dirty="0">
                <a:latin typeface="Calibri"/>
              </a:rPr>
              <a:t>32 Wetenschappelijke verenigingen van specialismen</a:t>
            </a:r>
          </a:p>
          <a:p>
            <a:pPr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4 Raden:</a:t>
            </a:r>
          </a:p>
          <a:p>
            <a:pPr lvl="1">
              <a:defRPr/>
            </a:pPr>
            <a:r>
              <a:rPr lang="nl-NL" sz="2000" dirty="0">
                <a:latin typeface="Calibri"/>
              </a:rPr>
              <a:t>Beroepsbelang</a:t>
            </a:r>
          </a:p>
          <a:p>
            <a:pPr lvl="1"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Kwaliteit</a:t>
            </a:r>
          </a:p>
          <a:p>
            <a:pPr lvl="1">
              <a:defRPr/>
            </a:pPr>
            <a:r>
              <a:rPr lang="nl-NL" sz="2000" dirty="0">
                <a:latin typeface="Calibri"/>
              </a:rPr>
              <a:t>Wetenschap en Innovatie</a:t>
            </a:r>
          </a:p>
          <a:p>
            <a:pPr lvl="1"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Opleiding</a:t>
            </a:r>
          </a:p>
          <a:p>
            <a:pPr>
              <a:defRPr/>
            </a:pPr>
            <a:r>
              <a:rPr lang="nl-NL" sz="2400" dirty="0">
                <a:latin typeface="Calibri"/>
              </a:rPr>
              <a:t>Samenwerking met LAD, FBZ, federatiepartner KNMG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Federatie Medisch Specialisten</a:t>
            </a:r>
          </a:p>
        </p:txBody>
      </p:sp>
      <p:pic>
        <p:nvPicPr>
          <p:cNvPr id="10" name="Afbeelding 9" descr="FMS logo_RGB_100%.png">
            <a:extLst>
              <a:ext uri="{FF2B5EF4-FFF2-40B4-BE49-F238E27FC236}">
                <a16:creationId xmlns:a16="http://schemas.microsoft.com/office/drawing/2014/main" id="{6C4BA594-C45D-4A1F-B7C6-D47AE0670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757" y="-102885"/>
            <a:ext cx="2944368" cy="1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19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7042"/>
            <a:ext cx="8229600" cy="788450"/>
          </a:xfrm>
        </p:spPr>
        <p:txBody>
          <a:bodyPr/>
          <a:lstStyle/>
          <a:p>
            <a:r>
              <a:rPr lang="nl-NL" sz="2800" b="1" dirty="0">
                <a:solidFill>
                  <a:srgbClr val="E3377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Toepasbaarheid TOKIO Optimum model</a:t>
            </a:r>
          </a:p>
        </p:txBody>
      </p:sp>
      <p:pic>
        <p:nvPicPr>
          <p:cNvPr id="1026" name="Picture 2" descr="https://photos-4.dropbox.com/t/2/AADLfTHCdShdz41s4m5c_o4ddP6UrD2wtf7GiAHZGoyyHQ/12/437807369/jpeg/32x32/3/1477591200/0/2/Groter%20plaatje%201.jpg/ENyH68wCGNypOSACKAI/El2W4Jo2zZY5mqdt6IAaF0XnWvcwa0noWaFU7WGJqOs?size_mode=3&amp;dl=0&amp;size=1280x96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8"/>
          <a:stretch/>
        </p:blipFill>
        <p:spPr bwMode="auto">
          <a:xfrm>
            <a:off x="2146667" y="3032134"/>
            <a:ext cx="4661023" cy="30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hotos-4.dropbox.com/t/2/AACubrwHbNkeA3Myv081E9DKiCYLOhLwqIZf6JIx1KjhtA/12/437807369/jpeg/32x32/3/1477598400/0/2/Groter%20plaatje%202.jpg/ENyH68wCGOKpOSACKAI/1XODP_v1s68D-W82a-pFE8hMmyvfYDjU8F0gzJhnsl4?size_mode=3&amp;dl=0&amp;size=1280x96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4"/>
          <a:stretch/>
        </p:blipFill>
        <p:spPr bwMode="auto">
          <a:xfrm>
            <a:off x="2336308" y="2618758"/>
            <a:ext cx="4608269" cy="34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hotos-4.dropbox.com/t/2/AAC4ocmQ8ZjzuEmu3KfEuHgQQEaJmGvnv0DLAG5cyc30Mg/12/437807369/jpeg/32x32/3/1477598400/0/2/Groter%20plaatje%203.jpg/ENyH68wCGOKpOSACKAI/PXOWVCYoxTImvZFn1Rg6No-DmGR0q23vIamStz0NhMA?size_mode=3&amp;dl=0&amp;size=1280x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26" y="1063088"/>
            <a:ext cx="4450007" cy="50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EAE8BD-8564-49DC-B9C6-5F6B1064A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29100" cy="4525963"/>
          </a:xfrm>
        </p:spPr>
        <p:txBody>
          <a:bodyPr/>
          <a:lstStyle/>
          <a:p>
            <a:r>
              <a:rPr lang="nl-NL" sz="1800" dirty="0"/>
              <a:t>Canisius Wilhelmina Ziekenhuis</a:t>
            </a:r>
          </a:p>
          <a:p>
            <a:r>
              <a:rPr lang="nl-NL" sz="1800" dirty="0"/>
              <a:t>Deventer Ziekenhuis</a:t>
            </a:r>
          </a:p>
          <a:p>
            <a:r>
              <a:rPr lang="nl-NL" sz="1800" dirty="0" err="1"/>
              <a:t>Diakonessenhuis</a:t>
            </a:r>
            <a:endParaRPr lang="nl-NL" sz="1800" dirty="0"/>
          </a:p>
          <a:p>
            <a:r>
              <a:rPr lang="nl-NL" sz="1800" dirty="0"/>
              <a:t>Erasmus MC</a:t>
            </a:r>
          </a:p>
          <a:p>
            <a:r>
              <a:rPr lang="nl-NL" sz="1800" dirty="0"/>
              <a:t>Elisabeth Tweesteden</a:t>
            </a:r>
          </a:p>
          <a:p>
            <a:r>
              <a:rPr lang="nl-NL" sz="1800" dirty="0" err="1"/>
              <a:t>Hagaziekenhuis</a:t>
            </a:r>
            <a:endParaRPr lang="nl-NL" sz="1800" dirty="0"/>
          </a:p>
          <a:p>
            <a:r>
              <a:rPr lang="nl-NL" sz="1800" dirty="0"/>
              <a:t>Jeroen Bosch Ziekenhuis</a:t>
            </a:r>
          </a:p>
          <a:p>
            <a:r>
              <a:rPr lang="nl-NL" sz="1800" dirty="0"/>
              <a:t>LUMC (afgerond en lopend)</a:t>
            </a:r>
          </a:p>
          <a:p>
            <a:r>
              <a:rPr lang="nl-NL" sz="1800" dirty="0"/>
              <a:t>Maasstad Ziekenhuis</a:t>
            </a:r>
          </a:p>
          <a:p>
            <a:r>
              <a:rPr lang="nl-NL" sz="1800" dirty="0"/>
              <a:t>MUMC+</a:t>
            </a:r>
          </a:p>
          <a:p>
            <a:r>
              <a:rPr lang="nl-NL" sz="1800" dirty="0"/>
              <a:t>Radboud UMC</a:t>
            </a:r>
          </a:p>
          <a:p>
            <a:r>
              <a:rPr lang="nl-NL" sz="1800" dirty="0"/>
              <a:t>Rijnstate Ziekenhuis</a:t>
            </a:r>
          </a:p>
          <a:p>
            <a:r>
              <a:rPr lang="nl-NL" sz="1800" dirty="0"/>
              <a:t>Roessingh Revalidatie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3A351C8-0FCE-4481-8BA6-F95F037491C3}"/>
              </a:ext>
            </a:extLst>
          </p:cNvPr>
          <p:cNvSpPr txBox="1">
            <a:spLocks/>
          </p:cNvSpPr>
          <p:nvPr/>
        </p:nvSpPr>
        <p:spPr bwMode="auto">
          <a:xfrm>
            <a:off x="4572000" y="1600199"/>
            <a:ext cx="4229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Spaarne Gasthuis</a:t>
            </a:r>
          </a:p>
          <a:p>
            <a:r>
              <a:rPr lang="nl-NL" sz="1800" dirty="0"/>
              <a:t>Antonius Ziekenhuis</a:t>
            </a:r>
          </a:p>
          <a:p>
            <a:r>
              <a:rPr lang="nl-NL" sz="1800" dirty="0"/>
              <a:t>Maartenskliniek</a:t>
            </a:r>
          </a:p>
          <a:p>
            <a:r>
              <a:rPr lang="nl-NL" sz="1800" dirty="0" err="1"/>
              <a:t>UMCUtrecht</a:t>
            </a:r>
            <a:endParaRPr lang="nl-NL" sz="1800" dirty="0"/>
          </a:p>
          <a:p>
            <a:r>
              <a:rPr lang="nl-NL" sz="1800" dirty="0"/>
              <a:t>UMC Groningen</a:t>
            </a:r>
          </a:p>
          <a:p>
            <a:r>
              <a:rPr lang="nl-NL" sz="1800" dirty="0" err="1"/>
              <a:t>VUmc</a:t>
            </a:r>
            <a:endParaRPr lang="nl-NL" sz="1800" dirty="0"/>
          </a:p>
          <a:p>
            <a:r>
              <a:rPr lang="nl-NL" sz="1800" dirty="0"/>
              <a:t>AMC</a:t>
            </a:r>
          </a:p>
          <a:p>
            <a:r>
              <a:rPr lang="nl-NL" sz="1800" dirty="0" err="1"/>
              <a:t>Zuyderland</a:t>
            </a:r>
            <a:r>
              <a:rPr lang="nl-NL" sz="1800" dirty="0"/>
              <a:t> ziekenhuis</a:t>
            </a:r>
          </a:p>
          <a:p>
            <a:r>
              <a:rPr lang="nl-NL" sz="1800" dirty="0"/>
              <a:t>Reinier de Graaf Gasthuis</a:t>
            </a:r>
          </a:p>
          <a:p>
            <a:r>
              <a:rPr lang="nl-NL" sz="1800" dirty="0"/>
              <a:t>Ziekenhuis Gelderse Vallei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31987AB-C2EA-440D-967E-7349F4FD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042"/>
            <a:ext cx="8229600" cy="788450"/>
          </a:xfrm>
        </p:spPr>
        <p:txBody>
          <a:bodyPr/>
          <a:lstStyle/>
          <a:p>
            <a:r>
              <a:rPr lang="nl-NL" sz="2800" b="1" dirty="0">
                <a:solidFill>
                  <a:srgbClr val="E3377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TOKIO Accounts</a:t>
            </a:r>
          </a:p>
        </p:txBody>
      </p:sp>
    </p:spTree>
    <p:extLst>
      <p:ext uri="{BB962C8B-B14F-4D97-AF65-F5344CB8AC3E}">
        <p14:creationId xmlns:p14="http://schemas.microsoft.com/office/powerpoint/2010/main" val="2995439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EAE8BD-8564-49DC-B9C6-5F6B1064A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nl-NL" sz="2400" dirty="0"/>
              <a:t>Minder aios</a:t>
            </a:r>
          </a:p>
          <a:p>
            <a:r>
              <a:rPr lang="nl-NL" sz="2400" dirty="0" err="1"/>
              <a:t>Anios</a:t>
            </a:r>
            <a:r>
              <a:rPr lang="nl-NL" sz="2400"/>
              <a:t> beschikbaarheid?</a:t>
            </a:r>
          </a:p>
          <a:p>
            <a:r>
              <a:rPr lang="nl-NL" sz="2400" dirty="0"/>
              <a:t>Meer stagewisselingen (concentratie van zorg)</a:t>
            </a:r>
          </a:p>
          <a:p>
            <a:r>
              <a:rPr lang="nl-NL" sz="2400" dirty="0"/>
              <a:t>Meer behoefte aan langdurig inzetbaar personeel</a:t>
            </a:r>
          </a:p>
          <a:p>
            <a:r>
              <a:rPr lang="nl-NL" sz="2400" dirty="0"/>
              <a:t>Meer continuïteit</a:t>
            </a:r>
          </a:p>
          <a:p>
            <a:r>
              <a:rPr lang="nl-NL" sz="2400" dirty="0"/>
              <a:t>Roostering opleiding per afdeling</a:t>
            </a:r>
          </a:p>
          <a:p>
            <a:r>
              <a:rPr lang="nl-NL" sz="2400" dirty="0"/>
              <a:t>Regionaal roosteren van de opleiding</a:t>
            </a:r>
          </a:p>
          <a:p>
            <a:r>
              <a:rPr lang="nl-NL" sz="2400" dirty="0"/>
              <a:t>Regionaal in dienst</a:t>
            </a:r>
          </a:p>
          <a:p>
            <a:r>
              <a:rPr lang="nl-NL" sz="2400" dirty="0"/>
              <a:t>…</a:t>
            </a:r>
          </a:p>
          <a:p>
            <a:endParaRPr lang="nl-NL" sz="24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31987AB-C2EA-440D-967E-7349F4FD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042"/>
            <a:ext cx="8229600" cy="788450"/>
          </a:xfrm>
        </p:spPr>
        <p:txBody>
          <a:bodyPr/>
          <a:lstStyle/>
          <a:p>
            <a:r>
              <a:rPr lang="nl-NL" sz="2800" b="1" dirty="0">
                <a:solidFill>
                  <a:srgbClr val="E3377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Vervolg</a:t>
            </a:r>
          </a:p>
        </p:txBody>
      </p:sp>
    </p:spTree>
    <p:extLst>
      <p:ext uri="{BB962C8B-B14F-4D97-AF65-F5344CB8AC3E}">
        <p14:creationId xmlns:p14="http://schemas.microsoft.com/office/powerpoint/2010/main" val="127878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9A9DB-0841-4D99-8133-BE371553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974B9-5FEA-4160-AA35-1C789E622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7489E5A8-E66D-4715-84A7-609CD5CA9B66}"/>
              </a:ext>
            </a:extLst>
          </p:cNvPr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4" name="Afbeelding 3" descr="Afbeelding met tekst, visitekaartje, boek&#10;&#10;Beschrijving is gegenereerd met hoge betrouwbaarheid">
              <a:extLst>
                <a:ext uri="{FF2B5EF4-FFF2-40B4-BE49-F238E27FC236}">
                  <a16:creationId xmlns:a16="http://schemas.microsoft.com/office/drawing/2014/main" id="{A743D413-1034-484F-8549-E1B75CE2E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14254"/>
              <a:ext cx="9144000" cy="6443746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8F10BC87-BEB5-4F90-AE89-4CC7EFCB5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454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58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457200" y="1424362"/>
            <a:ext cx="79834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latin typeface="Calibri"/>
              </a:rPr>
              <a:t>Beschikbaarheidbijdrage (≠subsidie) per 1 fte aios per jaar</a:t>
            </a:r>
          </a:p>
          <a:p>
            <a:pPr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UMC:			131.200</a:t>
            </a:r>
          </a:p>
          <a:p>
            <a:pPr>
              <a:defRPr/>
            </a:pPr>
            <a:r>
              <a:rPr lang="nl-NL" sz="2400" dirty="0">
                <a:latin typeface="Calibri"/>
              </a:rPr>
              <a:t>1 t/m 49 fte:	154.300</a:t>
            </a:r>
          </a:p>
          <a:p>
            <a:pPr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50 t/m 149 fte:	143.600</a:t>
            </a:r>
          </a:p>
          <a:p>
            <a:pPr>
              <a:defRPr/>
            </a:pPr>
            <a:r>
              <a:rPr lang="nl-NL" sz="2400" dirty="0">
                <a:latin typeface="Calibri"/>
              </a:rPr>
              <a:t>Vanaf 150 fte:	129.400</a:t>
            </a:r>
          </a:p>
          <a:p>
            <a:pPr>
              <a:defRPr/>
            </a:pPr>
            <a:endParaRPr lang="nl-NL" sz="2400" dirty="0">
              <a:latin typeface="Calibri"/>
            </a:endParaRPr>
          </a:p>
          <a:p>
            <a:pPr marL="0" indent="0">
              <a:buNone/>
              <a:defRPr/>
            </a:pPr>
            <a:r>
              <a:rPr lang="nl-NL" sz="2400" dirty="0">
                <a:latin typeface="Calibri"/>
              </a:rPr>
              <a:t>Salaris aios (75.000) + opleidingskosten… 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Opleiden van medisch specialisten: € </a:t>
            </a:r>
          </a:p>
        </p:txBody>
      </p:sp>
    </p:spTree>
    <p:extLst>
      <p:ext uri="{BB962C8B-B14F-4D97-AF65-F5344CB8AC3E}">
        <p14:creationId xmlns:p14="http://schemas.microsoft.com/office/powerpoint/2010/main" val="30323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457200" y="1424362"/>
            <a:ext cx="79834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College Geneeskundig Specialismen (KNMG)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latin typeface="Calibri"/>
              </a:rPr>
              <a:t>Cluster 1: huisartsen, verpleeghuisartsen, verstandelijk gehandicaptenzorg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Cluster 2: medisch specialismen (ook: SEH-arts, ziekenhuisarts)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latin typeface="Calibri"/>
              </a:rPr>
              <a:t>Cluster 3: sociale geneeskunde (bedrijfs-, verzekerings-, M&amp;G-arts)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Registratiecommissie Geneeskundig Specialismen (KNMG)</a:t>
            </a:r>
          </a:p>
          <a:p>
            <a:pPr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Registratie als aios, (her-)registratie als medisch specialist</a:t>
            </a:r>
          </a:p>
          <a:p>
            <a:pPr>
              <a:defRPr/>
            </a:pPr>
            <a:r>
              <a:rPr lang="nl-NL" sz="2000" dirty="0">
                <a:latin typeface="Calibri"/>
              </a:rPr>
              <a:t>Erkenning opleider </a:t>
            </a:r>
            <a:r>
              <a:rPr lang="nl-NL" sz="2000" dirty="0" err="1">
                <a:latin typeface="Calibri"/>
              </a:rPr>
              <a:t>èn</a:t>
            </a:r>
            <a:r>
              <a:rPr lang="nl-NL" sz="2000" dirty="0">
                <a:latin typeface="Calibri"/>
              </a:rPr>
              <a:t> opleidingsinstelling</a:t>
            </a:r>
          </a:p>
          <a:p>
            <a:pPr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Toezicht op kwaliteit</a:t>
            </a:r>
            <a:endParaRPr lang="nl-NL" sz="2000" dirty="0">
              <a:latin typeface="Calibri"/>
            </a:endParaRPr>
          </a:p>
          <a:p>
            <a:pPr marL="0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indent="0">
              <a:buNone/>
              <a:defRPr/>
            </a:pPr>
            <a:r>
              <a:rPr lang="nl-NL" sz="2400" dirty="0">
                <a:latin typeface="Calibri"/>
              </a:rPr>
              <a:t>Leden RGS: </a:t>
            </a:r>
            <a:r>
              <a:rPr lang="nl-NL" sz="2400" dirty="0" err="1">
                <a:latin typeface="Calibri"/>
              </a:rPr>
              <a:t>wv</a:t>
            </a:r>
            <a:r>
              <a:rPr lang="nl-NL" sz="2400" dirty="0">
                <a:latin typeface="Calibri"/>
              </a:rPr>
              <a:t>-en, NFU, NVZ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Opleiden van medisch specialisten: regels</a:t>
            </a:r>
          </a:p>
        </p:txBody>
      </p:sp>
    </p:spTree>
    <p:extLst>
      <p:ext uri="{BB962C8B-B14F-4D97-AF65-F5344CB8AC3E}">
        <p14:creationId xmlns:p14="http://schemas.microsoft.com/office/powerpoint/2010/main" val="2534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457200" y="1424362"/>
            <a:ext cx="79834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7000 aios in opleiding (50% van de tijd in UMC)</a:t>
            </a:r>
          </a:p>
          <a:p>
            <a:pPr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€1miljard per jaar</a:t>
            </a:r>
          </a:p>
          <a:p>
            <a:pPr>
              <a:defRPr/>
            </a:pPr>
            <a:r>
              <a:rPr lang="nl-NL" sz="2000" dirty="0">
                <a:latin typeface="Calibri"/>
              </a:rPr>
              <a:t>27 opleidingen (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4 met vooropleiding Heelkunde, 5 met Interne)</a:t>
            </a:r>
          </a:p>
          <a:p>
            <a:pPr>
              <a:defRPr/>
            </a:pPr>
            <a:r>
              <a:rPr lang="nl-NL" sz="2000" dirty="0">
                <a:latin typeface="Calibri"/>
              </a:rPr>
              <a:t>146 erkende opleidingsinstellingen, waarvan zo’n 50 ziekenhuizen</a:t>
            </a:r>
          </a:p>
          <a:p>
            <a:pPr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1800 erkende (plaatsvervangend) opleiders</a:t>
            </a:r>
          </a:p>
          <a:p>
            <a:pPr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Opleiden van medisch specialisten: cijfers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19B155-0F3F-458A-8A66-68E8CA49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0" y="3207924"/>
            <a:ext cx="6986643" cy="290232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49643FB-7098-4FBD-81FD-C8AE84F24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033" y="4659086"/>
            <a:ext cx="3654819" cy="177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9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457200" y="1424362"/>
            <a:ext cx="79834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Nieuwe regels CGS (2014): opleider besluit over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</a:rPr>
              <a:t>duu</a:t>
            </a:r>
            <a:r>
              <a:rPr lang="nl-NL" sz="2000" dirty="0">
                <a:latin typeface="Calibri"/>
              </a:rPr>
              <a:t>r opleiding</a:t>
            </a:r>
          </a:p>
          <a:p>
            <a:pPr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Toezicht RGS meer op afstand: kwaliteitsbeleid door instelling</a:t>
            </a:r>
          </a:p>
          <a:p>
            <a:pPr>
              <a:defRPr/>
            </a:pPr>
            <a:r>
              <a:rPr lang="nl-NL" sz="2000" dirty="0">
                <a:latin typeface="Calibri"/>
              </a:rPr>
              <a:t>Bezuiniging (Opleidingsakkoord 2013-2022)</a:t>
            </a:r>
          </a:p>
          <a:p>
            <a:pPr>
              <a:defRPr/>
            </a:pPr>
            <a:r>
              <a:rPr lang="nl-NL" sz="2000" dirty="0">
                <a:latin typeface="Calibri"/>
              </a:rPr>
              <a:t>Vermindering instroom</a:t>
            </a:r>
          </a:p>
          <a:p>
            <a:pPr marL="0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indent="0">
              <a:buNone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 Individualisering opleiding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57199" y="274638"/>
            <a:ext cx="847165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Opleiden van medisch specialisten: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what’s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new?</a:t>
            </a:r>
          </a:p>
        </p:txBody>
      </p:sp>
    </p:spTree>
    <p:extLst>
      <p:ext uri="{BB962C8B-B14F-4D97-AF65-F5344CB8AC3E}">
        <p14:creationId xmlns:p14="http://schemas.microsoft.com/office/powerpoint/2010/main" val="154624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457200" y="1417638"/>
            <a:ext cx="79834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E3377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Opleidingsakkoord 2013-2022</a:t>
            </a:r>
          </a:p>
        </p:txBody>
      </p:sp>
      <p:grpSp>
        <p:nvGrpSpPr>
          <p:cNvPr id="12" name="Groep 11"/>
          <p:cNvGrpSpPr/>
          <p:nvPr/>
        </p:nvGrpSpPr>
        <p:grpSpPr>
          <a:xfrm>
            <a:off x="635577" y="2013555"/>
            <a:ext cx="6993152" cy="5496552"/>
            <a:chOff x="1565203" y="2554203"/>
            <a:chExt cx="6993152" cy="5496552"/>
          </a:xfrm>
        </p:grpSpPr>
        <p:sp>
          <p:nvSpPr>
            <p:cNvPr id="13" name="Tijdelijke aanduiding voor inhoud 2"/>
            <p:cNvSpPr txBox="1">
              <a:spLocks/>
            </p:cNvSpPr>
            <p:nvPr/>
          </p:nvSpPr>
          <p:spPr bwMode="auto">
            <a:xfrm>
              <a:off x="7446658" y="2781723"/>
              <a:ext cx="1111697" cy="5269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273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€90mln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3273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€128mln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273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€218mln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3273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5203" y="2554203"/>
              <a:ext cx="5762625" cy="3030234"/>
            </a:xfrm>
            <a:prstGeom prst="rect">
              <a:avLst/>
            </a:prstGeom>
          </p:spPr>
        </p:pic>
      </p:grp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80" y="221884"/>
            <a:ext cx="1564950" cy="1248508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242318" y="3645450"/>
            <a:ext cx="6310331" cy="1344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448907" y="5063482"/>
            <a:ext cx="2409092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AIOS capaciteit op de werkvloer</a:t>
            </a:r>
          </a:p>
        </p:txBody>
      </p:sp>
    </p:spTree>
    <p:extLst>
      <p:ext uri="{BB962C8B-B14F-4D97-AF65-F5344CB8AC3E}">
        <p14:creationId xmlns:p14="http://schemas.microsoft.com/office/powerpoint/2010/main" val="306674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457200" y="1458914"/>
            <a:ext cx="84406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E3377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6" y="500821"/>
            <a:ext cx="1209624" cy="160899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81" y="96375"/>
            <a:ext cx="980542" cy="168695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3" y="678723"/>
            <a:ext cx="1431556" cy="1765197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5" y="2074644"/>
            <a:ext cx="1657901" cy="227720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42" y="678723"/>
            <a:ext cx="3068366" cy="2714767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6" y="1552527"/>
            <a:ext cx="2816876" cy="245665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70" y="1858817"/>
            <a:ext cx="4985238" cy="4309099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54" y="2955005"/>
            <a:ext cx="2502546" cy="1531172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26" y="2038181"/>
            <a:ext cx="2191254" cy="1425110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32" y="2542767"/>
            <a:ext cx="2082916" cy="1353962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B6B316A-C4B7-4674-9896-4F39F2A77813}"/>
              </a:ext>
            </a:extLst>
          </p:cNvPr>
          <p:cNvSpPr txBox="1">
            <a:spLocks/>
          </p:cNvSpPr>
          <p:nvPr/>
        </p:nvSpPr>
        <p:spPr bwMode="auto">
          <a:xfrm>
            <a:off x="219807" y="483684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Project Realisatie Individualisering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E3377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Opleidingsduur (RIO)</a:t>
            </a:r>
          </a:p>
        </p:txBody>
      </p:sp>
    </p:spTree>
    <p:extLst>
      <p:ext uri="{BB962C8B-B14F-4D97-AF65-F5344CB8AC3E}">
        <p14:creationId xmlns:p14="http://schemas.microsoft.com/office/powerpoint/2010/main" val="328806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F1AB86E-E075-40D6-8077-29D3C7ED7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61" y="0"/>
            <a:ext cx="4282215" cy="62331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2D36AA0-B2E9-4C76-8EA1-C3FC31F7B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876" y="0"/>
            <a:ext cx="4477340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Aangepast 2">
      <a:dk1>
        <a:srgbClr val="03273D"/>
      </a:dk1>
      <a:lt1>
        <a:srgbClr val="FFFFFF"/>
      </a:lt1>
      <a:dk2>
        <a:srgbClr val="14A0C0"/>
      </a:dk2>
      <a:lt2>
        <a:srgbClr val="6C004B"/>
      </a:lt2>
      <a:accent1>
        <a:srgbClr val="5E6B72"/>
      </a:accent1>
      <a:accent2>
        <a:srgbClr val="D2D9DD"/>
      </a:accent2>
      <a:accent3>
        <a:srgbClr val="A9B3B9"/>
      </a:accent3>
      <a:accent4>
        <a:srgbClr val="828E95"/>
      </a:accent4>
      <a:accent5>
        <a:srgbClr val="E33771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hema">
  <a:themeElements>
    <a:clrScheme name="Aangepast 2">
      <a:dk1>
        <a:srgbClr val="03273D"/>
      </a:dk1>
      <a:lt1>
        <a:srgbClr val="FFFFFF"/>
      </a:lt1>
      <a:dk2>
        <a:srgbClr val="14A0C0"/>
      </a:dk2>
      <a:lt2>
        <a:srgbClr val="6C004B"/>
      </a:lt2>
      <a:accent1>
        <a:srgbClr val="5E6B72"/>
      </a:accent1>
      <a:accent2>
        <a:srgbClr val="D2D9DD"/>
      </a:accent2>
      <a:accent3>
        <a:srgbClr val="A9B3B9"/>
      </a:accent3>
      <a:accent4>
        <a:srgbClr val="828E95"/>
      </a:accent4>
      <a:accent5>
        <a:srgbClr val="E33771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-thema">
  <a:themeElements>
    <a:clrScheme name="Aangepast 2">
      <a:dk1>
        <a:srgbClr val="03273D"/>
      </a:dk1>
      <a:lt1>
        <a:srgbClr val="FFFFFF"/>
      </a:lt1>
      <a:dk2>
        <a:srgbClr val="14A0C0"/>
      </a:dk2>
      <a:lt2>
        <a:srgbClr val="6C004B"/>
      </a:lt2>
      <a:accent1>
        <a:srgbClr val="5E6B72"/>
      </a:accent1>
      <a:accent2>
        <a:srgbClr val="D2D9DD"/>
      </a:accent2>
      <a:accent3>
        <a:srgbClr val="A9B3B9"/>
      </a:accent3>
      <a:accent4>
        <a:srgbClr val="828E95"/>
      </a:accent4>
      <a:accent5>
        <a:srgbClr val="E33771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angepast 2">
    <a:dk1>
      <a:srgbClr val="03273D"/>
    </a:dk1>
    <a:lt1>
      <a:srgbClr val="FFFFFF"/>
    </a:lt1>
    <a:dk2>
      <a:srgbClr val="14A0C0"/>
    </a:dk2>
    <a:lt2>
      <a:srgbClr val="6C004B"/>
    </a:lt2>
    <a:accent1>
      <a:srgbClr val="5E6B72"/>
    </a:accent1>
    <a:accent2>
      <a:srgbClr val="D2D9DD"/>
    </a:accent2>
    <a:accent3>
      <a:srgbClr val="A9B3B9"/>
    </a:accent3>
    <a:accent4>
      <a:srgbClr val="828E95"/>
    </a:accent4>
    <a:accent5>
      <a:srgbClr val="E33771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278D6D2A9104ABE5B08E16F7D4DEB" ma:contentTypeVersion="7" ma:contentTypeDescription="Een nieuw document maken." ma:contentTypeScope="" ma:versionID="fc38876b7afaedfca8d204a7b9c3bc25">
  <xsd:schema xmlns:xsd="http://www.w3.org/2001/XMLSchema" xmlns:xs="http://www.w3.org/2001/XMLSchema" xmlns:p="http://schemas.microsoft.com/office/2006/metadata/properties" xmlns:ns2="4c719b07-6dc8-452d-87ee-7cb3cff262ae" xmlns:ns3="0bde4afd-e47b-42c3-a903-eaa5e6694787" targetNamespace="http://schemas.microsoft.com/office/2006/metadata/properties" ma:root="true" ma:fieldsID="a3b03f468348f48bc16901590a23abad" ns2:_="" ns3:_="">
    <xsd:import namespace="4c719b07-6dc8-452d-87ee-7cb3cff262ae"/>
    <xsd:import namespace="0bde4afd-e47b-42c3-a903-eaa5e66947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19b07-6dc8-452d-87ee-7cb3cff262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e4afd-e47b-42c3-a903-eaa5e6694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c719b07-6dc8-452d-87ee-7cb3cff262ae">
      <UserInfo>
        <DisplayName>Marianne ten Kate</DisplayName>
        <AccountId>53</AccountId>
        <AccountType/>
      </UserInfo>
      <UserInfo>
        <DisplayName>mr. V.J. (Vivienne) Schelfhout</DisplayName>
        <AccountId>48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1B7BB4B-1BEB-4202-BA57-E8BB20426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719b07-6dc8-452d-87ee-7cb3cff262ae"/>
    <ds:schemaRef ds:uri="0bde4afd-e47b-42c3-a903-eaa5e6694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B6C88B-C651-42E0-8229-AC05CFE8FB3C}">
  <ds:schemaRefs>
    <ds:schemaRef ds:uri="0bde4afd-e47b-42c3-a903-eaa5e6694787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4c719b07-6dc8-452d-87ee-7cb3cff262a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48395F-C1C3-40F3-A618-9007322C004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BFF155C-F8DA-4173-BFA8-20F04FE53578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11524</TotalTime>
  <Words>584</Words>
  <Application>Microsoft Office PowerPoint</Application>
  <PresentationFormat>Diavoorstelling (4:3)</PresentationFormat>
  <Paragraphs>155</Paragraphs>
  <Slides>23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23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Helvetica</vt:lpstr>
      <vt:lpstr>Wingdings</vt:lpstr>
      <vt:lpstr>Custom Design</vt:lpstr>
      <vt:lpstr>Office-thema</vt:lpstr>
      <vt:lpstr>2_Office-thema</vt:lpstr>
      <vt:lpstr>1_Office-thema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is TOKIO Optimum</vt:lpstr>
      <vt:lpstr>TOKIO Optimum Traject (11 stappen)</vt:lpstr>
      <vt:lpstr>Processtappen TOKIO Optimum Traject</vt:lpstr>
      <vt:lpstr>PowerPoint-presentatie</vt:lpstr>
      <vt:lpstr>PowerPoint-presentatie</vt:lpstr>
      <vt:lpstr>PowerPoint-presentatie</vt:lpstr>
      <vt:lpstr>Toepasbaarheid TOKIO Optimum model</vt:lpstr>
      <vt:lpstr>TOKIO Accounts</vt:lpstr>
      <vt:lpstr>Vervolg</vt:lpstr>
      <vt:lpstr>PowerPoint-presentatie</vt:lpstr>
    </vt:vector>
  </TitlesOfParts>
  <Company>Orde van Medisch Specialisten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Raad Opleiding</dc:title>
  <dc:creator>m.casparie</dc:creator>
  <cp:lastModifiedBy>Ramon van den Berg</cp:lastModifiedBy>
  <cp:revision>951</cp:revision>
  <cp:lastPrinted>2015-07-15T07:50:27Z</cp:lastPrinted>
  <dcterms:created xsi:type="dcterms:W3CDTF">2011-09-15T13:59:14Z</dcterms:created>
  <dcterms:modified xsi:type="dcterms:W3CDTF">2018-02-09T08:20:19Z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Marianne ten Kate;mr. V.J. (Vivienne) Schelfhout</vt:lpwstr>
  </property>
  <property fmtid="{D5CDD505-2E9C-101B-9397-08002B2CF9AE}" pid="3" name="SharedWithUsers">
    <vt:lpwstr>53;#Marianne ten Kate;#48;#mr. V.J. (Vivienne) Schelfhout</vt:lpwstr>
  </property>
  <property fmtid="{D5CDD505-2E9C-101B-9397-08002B2CF9AE}" pid="4" name="ContentTypeId">
    <vt:lpwstr>0x010100A50278D6D2A9104ABE5B08E16F7D4DEB</vt:lpwstr>
  </property>
</Properties>
</file>